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ink/ink1.xml" ContentType="application/inkml+xml"/>
  <Override PartName="/ppt/ink/ink2.xml" ContentType="application/inkml+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5" r:id="rId1"/>
  </p:sldMasterIdLst>
  <p:notesMasterIdLst>
    <p:notesMasterId r:id="rId20"/>
  </p:notesMasterIdLst>
  <p:handoutMasterIdLst>
    <p:handoutMasterId r:id="rId21"/>
  </p:handoutMasterIdLst>
  <p:sldIdLst>
    <p:sldId id="256" r:id="rId2"/>
    <p:sldId id="686" r:id="rId3"/>
    <p:sldId id="687" r:id="rId4"/>
    <p:sldId id="770" r:id="rId5"/>
    <p:sldId id="689" r:id="rId6"/>
    <p:sldId id="683" r:id="rId7"/>
    <p:sldId id="761" r:id="rId8"/>
    <p:sldId id="771" r:id="rId9"/>
    <p:sldId id="688" r:id="rId10"/>
    <p:sldId id="432" r:id="rId11"/>
    <p:sldId id="765" r:id="rId12"/>
    <p:sldId id="766" r:id="rId13"/>
    <p:sldId id="768" r:id="rId14"/>
    <p:sldId id="763" r:id="rId15"/>
    <p:sldId id="772" r:id="rId16"/>
    <p:sldId id="762" r:id="rId17"/>
    <p:sldId id="764" r:id="rId18"/>
    <p:sldId id="773" r:id="rId19"/>
  </p:sldIdLst>
  <p:sldSz cx="9144000" cy="6858000" type="screen4x3"/>
  <p:notesSz cx="6858000" cy="9144000"/>
  <p:defaultTextStyle>
    <a:defPPr>
      <a:defRPr lang="en-US"/>
    </a:defPPr>
    <a:lvl1pPr algn="l" rtl="0" eaLnBrk="0" fontAlgn="base" hangingPunct="0">
      <a:spcBef>
        <a:spcPct val="0"/>
      </a:spcBef>
      <a:spcAft>
        <a:spcPct val="0"/>
      </a:spcAft>
      <a:defRPr kern="1200">
        <a:solidFill>
          <a:schemeClr val="tx1"/>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1842">
          <p15:clr>
            <a:srgbClr val="A4A3A4"/>
          </p15:clr>
        </p15:guide>
        <p15:guide id="2" pos="2835">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D3D"/>
    <a:srgbClr val="327176"/>
    <a:srgbClr val="C80404"/>
    <a:srgbClr val="C61C0A"/>
    <a:srgbClr val="DDDDDD"/>
    <a:srgbClr val="CCFFFF"/>
    <a:srgbClr val="00FFFF"/>
    <a:srgbClr val="CC00CC"/>
    <a:srgbClr val="000054"/>
    <a:srgbClr val="0000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381" autoAdjust="0"/>
    <p:restoredTop sz="92597" autoAdjust="0"/>
  </p:normalViewPr>
  <p:slideViewPr>
    <p:cSldViewPr>
      <p:cViewPr>
        <p:scale>
          <a:sx n="66" d="100"/>
          <a:sy n="66" d="100"/>
        </p:scale>
        <p:origin x="1455" y="24"/>
      </p:cViewPr>
      <p:guideLst>
        <p:guide orient="horz" pos="1842"/>
        <p:guide pos="2835"/>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602"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200">
                <a:latin typeface="Times New Roman" pitchFamily="18" charset="0"/>
              </a:defRPr>
            </a:lvl1pPr>
          </a:lstStyle>
          <a:p>
            <a:endParaRPr lang="en-US" altLang="en-US"/>
          </a:p>
        </p:txBody>
      </p:sp>
      <p:sp>
        <p:nvSpPr>
          <p:cNvPr id="25603" name="Rectangle 3"/>
          <p:cNvSpPr>
            <a:spLocks noGrp="1" noChangeArrowheads="1"/>
          </p:cNvSpPr>
          <p:nvPr>
            <p:ph type="dt" sz="quarter" idx="1"/>
          </p:nvPr>
        </p:nvSpPr>
        <p:spPr bwMode="auto">
          <a:xfrm>
            <a:off x="388620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200">
                <a:latin typeface="Times New Roman" pitchFamily="18" charset="0"/>
              </a:defRPr>
            </a:lvl1pPr>
          </a:lstStyle>
          <a:p>
            <a:endParaRPr lang="en-US" altLang="en-US"/>
          </a:p>
        </p:txBody>
      </p:sp>
      <p:sp>
        <p:nvSpPr>
          <p:cNvPr id="25604" name="Rectangle 4"/>
          <p:cNvSpPr>
            <a:spLocks noGrp="1" noChangeArrowheads="1"/>
          </p:cNvSpPr>
          <p:nvPr>
            <p:ph type="ftr" sz="quarter" idx="2"/>
          </p:nvPr>
        </p:nvSpPr>
        <p:spPr bwMode="auto">
          <a:xfrm>
            <a:off x="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atin typeface="Times New Roman" pitchFamily="18" charset="0"/>
              </a:defRPr>
            </a:lvl1pPr>
          </a:lstStyle>
          <a:p>
            <a:endParaRPr lang="en-US" altLang="en-US"/>
          </a:p>
        </p:txBody>
      </p:sp>
      <p:sp>
        <p:nvSpPr>
          <p:cNvPr id="25605" name="Rectangle 5"/>
          <p:cNvSpPr>
            <a:spLocks noGrp="1" noChangeArrowheads="1"/>
          </p:cNvSpPr>
          <p:nvPr>
            <p:ph type="sldNum" sz="quarter" idx="3"/>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atin typeface="Times New Roman" pitchFamily="18" charset="0"/>
              </a:defRPr>
            </a:lvl1pPr>
          </a:lstStyle>
          <a:p>
            <a:fld id="{25DDA07B-93D6-4A18-A46C-321A427E4801}" type="slidenum">
              <a:rPr lang="en-US" altLang="en-US"/>
              <a:pPr/>
              <a:t>‹#›</a:t>
            </a:fld>
            <a:endParaRPr lang="en-US" altLang="en-US"/>
          </a:p>
        </p:txBody>
      </p:sp>
    </p:spTree>
    <p:extLst>
      <p:ext uri="{BB962C8B-B14F-4D97-AF65-F5344CB8AC3E}">
        <p14:creationId xmlns:p14="http://schemas.microsoft.com/office/powerpoint/2010/main" val="1447331462"/>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4-29T04:43:00.008"/>
    </inkml:context>
    <inkml:brush xml:id="br0">
      <inkml:brushProperty name="width" value="0.05" units="cm"/>
      <inkml:brushProperty name="height" value="0.05" units="cm"/>
      <inkml:brushProperty name="color" value="#FFFFFF"/>
      <inkml:brushProperty name="ignorePressure" value="1"/>
    </inkml:brush>
  </inkml:definitions>
  <inkml:trace contextRef="#ctx0" brushRef="#br0">581 303,'1335'0,"-3250"0,4203 0,-4326 0,2172 1,149-3,-178-10,-58 6,47-1,-41 6,-2 0,41 5,-91-5,0 1,-1 0,1 0,0 0,0 0,-1 0,1 0,0 0,0 0,-1 0,1 1,0-1,-1 0,1 0,0 1,-1-1,1 0,0 1,-1-1,1 0,-1 1,1-1,-1 1,1-1,-1 1,1 0,-1-1,1 1,-1 0,-14 11,-34 7,-27-1,-1-2,0-4,0-4,-1-2,-6-4,-68-3,169 1,8 1,0-2,0 0,0-1,0-2,0-1,9-3,-1-1,0 2,1 1,-1 2,1 2,34 1,29-2,2-11,-78 9,-1 2,1 0,0 1,0 1,0 1,1 1,0 1,-22-1,-1-1,1 0,0 0,-1 0,1 1,0-1,0 0,-1 0,1 1,0-1,-1 1,1-1,-1 1,1-1,-1 1,1-1,-1 1,1-1,-1 1,1 0,-1-1,0 1,1 0,-1-1,0 1,1 0,-1-1,0 1,0 0,0 0,0-1,0 1,0 0,0 0,0-1,0 1,0 0,0 0,0-1,-1 1,1 0,0-1,0 1,-1 0,1-1,-1 1,1 0,0-1,-1 1,1-1,-1 1,1-1,-1 1,0-1,1 1,-32 31,-10-7,0-1,-16 3,41-19,-1-1,-1-1,1-1,-1-1,0 0,0-2,-7 1,-38 8,53-8,0 0,1-1,-1-1,0 0,0 0,-2-1,13 0,0 0,-1 0,1 0,0 0,0 0,0-1,-1 1,1 0,0 0,0 0,0 0,0-1,-1 1,1 0,0 0,0 0,0-1,0 1,0 0,0 0,-1-1,1 1,0 0,0 0,0-1,0 1,0 0,0 0,0-1,0 1,0 0,0 0,0-1,0 1,1 0,-1 0,0-1,0 1,0 0,0 0,0 0,0-1,0 1,1 0,-1 0,0 0,0-1,0 1,1 0,-1 0,0 0,0 0,0 0,1-1,-1 1,0 0,0 0,1 0,-1 0,0 0,0 0,15-13,16-6,0 2,2 1,0 1,1 2,33-9,55-22,52-14,-135 44,-19 5,0 2,0 1,6-1,-26 7,0 0,0 0,0 0,0 0,0 0,0 1,0-1,0 0,0 0,0 0,0 0,0 0,0 0,0 0,0 0,0 0,0 1,0-1,0 0,0 0,0 0,0 0,0 0,0 0,0 0,0 0,0 0,0 0,0 1,0-1,0 0,0 0,0 0,0 0,0 0,0 0,1 0,-1 0,0 0,0 0,0 0,0 0,0 0,0 0,0 0,0 0,0 0,1 0,-16 11,-20 10,4-8,1-2,-1-1,-1-1,0-2,0-1,-29 1,38-1,23-6,0 0,0 0,-1 0,1 0,0 1,0-1,0 0,0 0,0 0,0 0,-1 0,1 0,0 1,0-1,0 0,0 0,0 0,0 0,0 0,0 1,0-1,0 0,0 0,0 0,0 0,0 1,0-1,0 0,0 0,0 0,0 0,0 1,0-1,0 0,0 0,0 0,0 0,0 1,0-1,0 0,0 0,1 0,-1 0,0 0,0 1,0-1,0 0,0 0,0 0,1 0,-1 0,0 0,0 0,3 1,-1 0,1 0,0 0,-1 0,1 0,0-1,0 0,0 0,0 1,-1-1,1-1,0 1,2-1,17-3,0 0,0-2,0-1,-1-1,0-1,-1 0,0-2,0 0,6-6,-24 16,-1-1,1 1,0 0,0-1,1 1,-1 0,0 0,0 0,0 1,1-1,-1 0,0 1,1 0,-1-1,1 1,-1 0,0 0,1 0,-1 1,1-1,0 1,-1 0,-1 1,1-1,0 1,-1-1,1 1,-1 0,0 0,1-1,-1 1,0 0,0 0,0 0,0 1,-1-1,1 0,-1 0,1 0,-1 0,0 1,0-1,0 0,0 0,0 1,0 22,-1 0,-1-1,-1 1,-2-1,0 0,-4 8,33-73,-3 9,3-18,2 2,33-44,-59 91,0 1,0-1,0 1,0 0,1-1,-1 1,0 0,0-1,0 1,1 0,-1-1,0 1,0 0,1-1,-1 1,0 0,1-1,-1 1,0 0,1 0,-1 0,0-1,1 1,-1 0,1 0,-1 0,0 0,1 0,-1 0,1 0,-1 0,0 0,1 0,-1 0,1 0,-1 0,0 0,1 0,-1 0,1 0,-1 0,0 1,1-1,5 22,-5 40,-1-55,-2 37,-2 0,-2 0,-7 23,14-89,-2 0,0 0,-5-19,6 41,0-1,0 0,0 0,-1 0,1 0,0 1,0-1,-1 0,1 0,0 1,-1-1,1 0,-1 0,1 1,-1-1,0 0,1 1,-1-1,1 1,-1-1,0 1,0-1,1 1,-1 0,0-1,0 1,1 0,-1-1,0 1,0 0,0 0,0 0,-1 0,0 1,0-1,0 1,0 0,0 0,0-1,0 1,1 1,-1-1,0 0,0 0,1 1,-1 0,-6 6,0 0,1 1,0 0,-5 8,-4 10,-1-1,-2-1,0 0,-10 8,29-33,0 0,0 0,0 0,0 0,0 0,0 1,-1-1,1 0,0 0,0 0,0 0,0 0,-1 0,1 0,0 1,0-1,0 0,-1 0,1 0,0 0,0 0,0 0,-1 0,1 0,0 0,0 0,0 0,-1 0,1 0,0 0,0-1,0 1,-1 0,1 0,0 0,0 0,0 0,0 0,-1 0,1 0,0-1,0 1,0 0,0 0,0 0,0 0,-1-1,1 1,0 0,0 0,0 0,0-1,0 1,0 0,-4-19,3-20,1 39,3-149,-4 155,1 56,0-38,0-24,0 0,0 0,0 0,0 0,0 0,0 0,0 0,1 0,-1 0,0 0,0 0,0 0,0 0,0 0,0 0,6-29,0 1,2-1,6-10,0-6,-15 101,-21 47,24-136,-2 0,-4-29,5 61,-1 1,0 0,0-1,0 1,0 0,0-1,0 1,0 0,0 0,0-1,0 1,0 0,-1-1,1 1,0 0,0-1,0 1,0 0,0 0,0-1,-1 1,1 0,0 0,0-1,0 1,-1 0,1 0,0 0,0-1,-1 1,1 0,0 0,-1 0,1 0,0 0,0 0,-1 0,1-1,0 1,-1 0,-9 11,-12 30,17-32,-16 32,11-20,-2-1,0 0,-8 10,20-29,-1-1,1 1,0-1,0 1,-1 0,1-1,0 1,-1-1,1 1,-1-1,1 0,-1 1,1-1,-1 1,1-1,-1 0,1 1,-1-1,1 0,-1 0,0 1,1-1,-1 0,0 0,1 0,-1 0,1 0,-1 0,0 0,1 0,-1 0,0 0,1 0,-1 0,1 0,-1-1,0 1,1 0,-2-2,1 1,0-1,0 0,0 0,0 0,1 1,-1-1,0 0,1 0,-1 0,1 0,0 0,0 0,-3-67,3 66,-1-12,1 1,1 0,1 0,0-1,1 1,0 0,4-9,-7 23,0 0,0 0,0 0,0 1,0-1,0 0,0 0,0 0,0 0,0 0,0 0,0 0,0 0,0 1,0-1,0 0,0 0,0 0,1 0,-1 0,0 0,0 0,0 0,0 0,0 0,0 0,0 0,0 0,0 0,0 1,1-1,-1 0,0 0,0 0,0 0,0 0,0 0,0 0,0 0,0 0,1 0,-1 0,0 0,0 0,0-1,0 1,0 0,0 0,0 0,0 0,0 0,1 0,-1 0,0 0,0 0,0 0,0 0,0 0,0 0,0 0,0-1,4 19,-1 21,-4-21,0 0,-2 0,0 0,0 0,-2 0,-1-1,0 0,-8 16,9-30,3-14,3-15,8-20,3 0,2 1,1 0,13-22,-24 56,0 1,0-1,-2 0,1 0,0-11,-5 43,-10 55,10-68,1-1,-1 1,-1-1,1 0,-1 0,-1 0,1 0,-5 5,8-12,0 0,0 0,-1 0,1 0,0 0,0 0,0 0,-1 0,1 0,0 0,0 0,-1 0,1 0,0 0,0 0,0 0,-1 0,1 0,0-1,0 1,0 0,-1 0,1 0,0 0,0 0,0-1,0 1,-1 0,1 0,0 0,0 0,0-1,0 1,0 0,0 0,0-1,0 1,0 0,0 0,-1 0,1-1,0 1,0 0,0 0,0-1,1 1,-1 0,0 0,-6-20,2 8,3 10,-1-1,1 1,-1-1,0 1,0 0,0 0,0 0,0 0,-1 0,1 0,-1 1,1-1,-1 1,1-1,-1 1,0 0,0 0,-2 0,-61-8,18 3,-124-23,107 18,48 9,0 0,1-2,-1 0,1 0,0-2,-1 0,-18-4,31 9,-1 1,1-1,-1 0,1-1,-1 1,1-1,0 0,0 0,0 0,0 0,0-1,0 0,4 2,0 0,0 1,1-1,-1 1,0-1,0 1,1-1,-1 0,0 1,1-1,-1 1,1-1,-1 1,1 0,-1-1,1 1,-1-1,1 1,-1 0,1-1,0 1,-1 0,1 0,-1 0,1-1,0 1,-1 0,1 0,0 0,-1 0,1 0,0 0,-1 0,1 0,-1 0,1 1,0-1,29-4,2 3,1 0,-1 2,1 2,-1 1,26 6,-26-4,1-2,0-1,0-2,1-1,18-3,-4 1,0 2,5 2,-52-2,1 0,-1 0,1 0,-1 0,1 0,-1 0,1 1,-1-1,1 0,-1 1,1 0,-1-1,0 1,1 0,-1-1,0 1,1 0,-1 1,-1-2,0 1,0 0,-1-1,1 1,0 0,-1-1,1 1,0-1,-1 1,1-1,-1 1,1-1,-1 1,1-1,-1 1,1-1,-1 1,0-1,1 0,-1 1,0-1,1 0,-1 0,0 1,1-1,-59 19,-58-4,24-4,16-3,0-3,0-3,-35-6,-23 2,-142 2,373-3,90-14,-83 10,1 3,43 7,2 0,227-3,-899 0,491-2,-1-2,1-1,0-2,-9-3,13 2,0 2,-1 1,-16 0,72 9,-1 1,0 1,0 1,0 1,-1 1,0 2,15 8,-14-7,-7-3,1-1,0-1,0-1,1-1,-1 0,1-2,0 0,0-1,13-2,86 1,-4 1,32-8,-113-3,-27 3,-25 0,-41 1,0 2,-55 6,11-1,53 3,47-5,0 0,0 0,1 0,-1 1,0-1,0 1,1-1,-1 1,0 0,1 0,-1 0,1 0,-1 0,1 0,-1 0,1 0,0 0,-1 1,1-1,0 1,0-1,0 1,0-1,0 2,1-2,0 0,0 0,1-1,-1 1,0 0,1 0,-1 0,0-1,1 1,-1 0,1-1,-1 1,1 0,-1-1,1 1,0-1,-1 1,1-1,0 1,-1-1,1 1,0-1,0 0,-1 1,1-1,0 0,0 0,0 1,-1-1,1 0,0 0,1 0,31 4,-31-4,31 2,0-1,0-1,24-5,-42 3,-1-1,1 0,-1-2,1 1,-1-2,0 0,-1 0,0-1,5-4,22-11,-32 18,0 1,-1-1,1-1,-1 1,0-1,0-1,-1 1,1-1,-1 0,0 0,-1-1,2-3,-6 10,-1-1,0 1,1-1,-1 0,0 1,0-1,1 1,-1-1,0 0,0 1,0-1,0 0,0 1,0-1,0 0,0 1,0-1,0 1,-1-1,1 0,0 1,0-1,0 0,-1 1,1-1,0 1,-1-1,1 1,-1-1,1 1,0-1,-1 1,-23-10,-34 8,52 2,-65 0,0-1,-20 6,77-3,1 1,-1 0,1 1,0 0,-7 5,8-4,0 0,0-1,0-1,-1 0,1 0,-3-1,73-2,-32-1,-1 0,0-2,7-3,38-10,-30 7,-1-1,12-6,-39 9,-19 5,-20 7,-82 60,38-31,0-2,-49 12,113-42,-11 5,1-2,-1 0,0-1,0-1,-1-1,93-52,-42 35,1 2,0 2,5 0,54-19,-75 23,0 1,0 1,1 0,-1 1,1 1,0 1,0 1,8 0,-20 1,1 0,0 0,0 0,0 1,0 0,0 0,4 2,-10-3,0 0,0 0,0 1,-1-1,1 1,0-1,0 1,-1-1,1 1,0-1,-1 1,1-1,-1 1,1 0,-1-1,1 1,-1 0,1 0,-1-1,0 1,0 0,1 0,-1 1,0 0,0-1,0 1,-1 0,1-1,0 1,-1 0,1-1,-1 1,0-1,1 1,-1-1,0 1,0-1,0 0,-1 2,-27 33,-2-1,-28 25,28-30,-56 33,89-58,11-2,15-2,-11-5,-1 0,1-1,-1 0,0-2,0 0,0 0,-1-2,-1 0,1-1,9-4,1 0,0 1,1 2,-4 3,0 0,0 2,0 1,1 1,7 0,-65 9,1 3,-16 5,-48 12,61-15,32-8,0 1,-1-1,1-1,-1 1,0-1,1 0,-1-1,0 1,0-1,1 0,-1 0,0-1,0 0,0 0,5 1,0-1,1 1,-1-1,0 0,1 1,-1-1,0 0,1 1,-1-1,0 0,1 0,-1 0,1 1,0-1,-1 0,1 0,0 0,-1 0,1 0,0 0,0 0,0 0,0 0,0 1,0-1,0 0,0 0,0 0,0 0,1 0,-1 0,0 0,1 0,-1 0,0 1,1-1,-1 0,1 0,0 0,-1 1,1-1,0 0,-1 1,1-1,31-34,-22 29,0 1,1-1,-1 2,1-1,0 1,0 1,0 0,10-1,7 0,1 0,28 1,-34 3,44 2,-66-2,-1 0,0 0,0 0,1-1,-1 1,0 0,0 0,1 0,-1 1,0-1,1 0,-1 0,0 0,0 0,1 0,-1 0,0 0,0 0,1 0,-1 1,0-1,0 0,1 0,-1 0,0 1,0-1,0 0,0 0,1 0,-1 1,0-1,0 0,0 0,0 1,0-1,0 0,0 0,0 1,1-1,-1 0,0 1,0-1,0 0,0 0,0 1,-1-1,1 0,0 1,0-1,-14 12,-23 8,36-20,-228 91,215-86,0-1,-1 0,1-1,-1 0,0-2,1 0,-1 0,-4-1,72 0,56 2,23-7,-45-7,-54 6,-1 2,31 0,-83 6,1 1,0 0,0 2,-16 5,9-2,0-1,0-1,-1-2,0 0,-37-3,82-4,-1 0,1-1,-1-1,0 0,0-2,-1 0,13-7,0 1,1 1,29-8,133-38,-360 117,88-33,45-13,0-3,-1 0,-5-2,-9 1,18-3,0-2,-1-1,-10-1,43-2,0-1,0 0,0 1,1-1,-1 0,0 0,0 1,1-1,-1 0,0 1,0-1,1 1,-1-1,1 0,-1 1,1-1,-1 1,1-1,-1 1,1-1,-1 1,1 0,0-1,-1 1,1 0,-1-1,1 1,0 0,0-1,28-18,58-16,-40 18,-1-3,24-14,-38 18,1 1,0 2,13-2,44-18,-83 30,1 0,1 0,-1 0,0 1,1 1,0-1,-19 14,-14 3,8-7,-84 45,-73 26,85-40,61-25,-1-2,0 0,-1-2,-17 3,27-9,0 0,40-13,42-18,-1-2,-1-4,-2-2,6-7,70-42,-86 50,-30 19,-17 12,-5 5,-159 85,8-6,-103 36,203-98,-34 17,57-23,-1-2,1-1,-1-2,-1-1,0-2,-22 1,18-1,34-4,1-1,-1 1,0-1,0 0,1 0,-1 0,0 0,0 0,1 0,-1-1,0 1,1-1,-1 0,1 0,-1 0,0 0,1 0,0-1,-1 1,2-1,1 0,-1 1,0-1,1 0,-1 0,1 0,-1 1,1-1,0 0,0 0,0 0,0 0,0 0,0 0,0 1,1-1,-1 0,1 0,0 0,-1 1,1-1,0 0,0 1,0-1,0 1,0-1,0 1,1-2,29-43,3 1,24-24,-36 43,-9 12,2 0,-1 1,12-8,16-13,-42 33,0 1,1-1,-1 1,0 0,0-1,1 1,-1 0,0-1,0 1,1 0,-1-1,0 1,1 0,-1 0,0 0,1-1,-1 1,0 0,1 0,-1 0,1 0,-1-1,0 1,1 0,-1 0,1 0,-1 0,1 0,-1 0,0 0,1 0,-1 0,1 1,-1-1,0 0,1 0,-1 0,1 0,-1 0,0 1,1-1,-1 20,-14 25,4-28,-1 1,0-1,-1-1,-1 0,-3 1,-20 30,30-37,-1 0,0-1,-1 0,0 0,0 0,-1-1,0 0,-1-1,-2 2,12-9,0 0,0 0,0 0,-1 1,1-1,0 0,0 0,0 0,0 0,-1 1,1-1,0 0,0 0,0 0,-1 0,1 0,0 0,0 0,0 0,-1 0,1 0,0 1,0-1,-1 0,1 0,0 0,0 0,0-1,-1 1,1 0,0 0,0 0,-1 0,1 0,0 0,0 0,0 0,-1 0,1 0,0-1,0 1,0 0,0 0,-1 0,1 0,0-1,0 1,0 0,0 0,0-1,5-13,14-15,74-93,-63 83,19-21,-45 55,0 1,1 0,-1 0,1 1,0 0,0 0,0 0,0 0,0 0,1 1,0 0,-6 2,1 0,-1 0,0 0,1 0,-1 0,1 0,-1 0,1 0,-1 1,1-1,-1 0,1 0,-1 0,0 0,1 1,-1-1,1 0,-1 1,0-1,1 0,-1 0,0 1,0-1,1 1,-1-1,0 0,0 1,1-1,-1 1,0-1,0 0,0 1,0-1,1 1,-1-1,0 1,0-1,0 1,0-1,0 1,0-1,0 1,-1-1,1 0,0 1,0-1,0 1,0-1,-1 1,1-1,0 0,0 1,0-1,-1 1,1-1,-10 29,10-28,-15 28,-2 0,0-1,-2-1,-1-1,-1 0,-1-2,-11 10,32-34,1 0,0 1,0-1,-1 0,1 1,0-1,0 1,-1-1,1 0,0 0,-1 1,1-1,-1 0,1 0,0 1,-1-1,1 0,-1 0,1 0,0 0,-1 1,1-1,-1 0,1 0,-1 0,1 0,-1 0,1 0,0 0,-1 0,1-1,-1 1,1 0,-1 0,1 0,0 0,-1-1,1 1,-1 0,1 0,-7-22,7-39,0 53,3-24,1 1,1 0,5-11,-7 31,-8 21,0 1,-1-1,0 0,-1-1,0 1,0-1,-4 3,-6 7,-1 0,0-1,-10 6,26-22,1-1,-1 1,1-1,-1 0,1 0,-1 0,0 0,0 0,0 0,0-1,1 1,-1 0,0-1,0 0,0 1,0-1,0 0,0 0,0 0,0 0,0 0,-2-1,2 0,1 0,-1 0,1 0,-1-1,1 1,0-1,0 1,-1 0,1-1,0 0,0 1,1-1,-1 0,0 1,0-1,1 0,-1 0,1 0,-1-1,-1-15,0-1,1 1,1 0,2-16,-1 15,1-2,-2 1,-9 42,-17 39,25-58,0 0,0 0,-1-1,0 1,1 0,-1-1,0 0,0 1,0-1,-1 0,1 0,0 0,-1 0,0 0,1-1,-1 1,0-1,0 0,-1 1,3-2,-1-1,1 1,0-1,0 1,0-1,0 1,0-1,0 1,0-1,1 0,-1 0,0 1,0-1,0 0,1 0,-1 0,0 0,1 0,-1 0,1 0,-1 0,1 0,0 0,-1 0,1 0,0-1,0 1,0 0,0 0,-1 0,2 0,-1-1,-3-44,3 41,2-29,2 0,2 0,0 0,10-26,-6 23,-53 138,-30 47,49-98,24-91,72-182,-73 286,3-52,-1 0,-1 0,0 0,-1 0,0 0,0 1,-1-2,-1 1,0 0,-2 4,-13 26,2 1,-2 11,-11 31,24-105,4-16,1 8,0-6,1 0,1 0,3 1,4-18,-2 16,-4 21,-2 46,-4-8,0 1,-2-1,0 0,-1 0,-2-1,0 1,-10 16,-14 43,32-81,0 0,0-1,0 1,0 0,0 0,0-1,-1 1,1 0,0-1,0 1,-1 0,1-1,0 1,-1 0,1-1,0 1,-1-1,1 1,-1 0,1-1,-1 1,1-1,-1 0,0 1,1-1,-1 1,0-1,0 1,-2-22,6-39,31-53,4-15,-38 126,0 1,0-1,1 0,-1 1,0-1,1 1,-1-1,1 1,0-1,-1 1,1-1,0 1,0-1,0 1,0 0,0-1,0 3,-1-1,1 0,0 1,-1-1,1 0,-1 1,1-1,-1 1,0-1,1 1,-1-1,1 1,-1-1,0 1,0-1,1 1,-1 0,0-1,0 1,0 0,1-1,-1 1,0-1,0 1,0 0,8 57,-10-23,1-23,1 0,0 0,0 0,1 0,2 6,-3-15,1-1,0 0,-1 1,1-1,0 0,0 1,0-1,1 0,-1 0,1 0,-1 0,1 0,-1 0,1 0,0-1,0 1,0-1,0 1,0-1,0 0,0 0,1 1,-1-2,0 1,1 0,-1 0,3 0,14 1,1 0,0-1,0-1,0-1,0-1,0 0,5-3,43-10,28-12,-40 11,-33 9,6-2,-1 2,1 0,1 2,-1 1,24 1,-4 3,77 2,-124-2,-1 0,1 0,0 0,-1 0,1 0,-1 1,1-1,0 0,-1 1,1-1,-1 1,1-1,-1 1,0 0,1 0,-1 0,0 0,1 0,-1 0,0 0,0 0,0 0,0 0,0 1,0-1,0 0,0 1,0 0,-1 0,0 1,0-1,-1 1,1-1,0 0,-1 1,0-1,1 0,-1 0,0 1,0-1,0 0,-1 0,1 0,0 0,-1 0,0 0,-6 8,0-1,-1 0,-1 0,1-1,-1 0,-11 7,5-7,0-1,0 0,0-1,-1 0,0-2,0 0,0-1,-3 0,-41 7,34-5,0-1,0-1,-6-1,7 0,-1 0,1 2,1 1,-24 8,-31 6,-115 1,152-15,0-1,0-2,-19-3,682 0,-585-1,-1-2,1-1,-1-2,0-2,0-1,10-2,1 2,23-2,-33 8,77-9,33-10,-81 6,-40 11,-1 0,2 1,-1 1,16 1,-18 2</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4-29T04:43:03.815"/>
    </inkml:context>
    <inkml:brush xml:id="br0">
      <inkml:brushProperty name="width" value="0.05" units="cm"/>
      <inkml:brushProperty name="height" value="0.05" units="cm"/>
      <inkml:brushProperty name="color" value="#FFFFFF"/>
      <inkml:brushProperty name="ignorePressure" value="1"/>
    </inkml:brush>
  </inkml:definitions>
  <inkml:trace contextRef="#ctx0" brushRef="#br0">0 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2338"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200">
                <a:latin typeface="Times New Roman" pitchFamily="18" charset="0"/>
              </a:defRPr>
            </a:lvl1pPr>
          </a:lstStyle>
          <a:p>
            <a:endParaRPr lang="en-US" altLang="en-US"/>
          </a:p>
        </p:txBody>
      </p:sp>
      <p:sp>
        <p:nvSpPr>
          <p:cNvPr id="142339" name="Rectangle 3"/>
          <p:cNvSpPr>
            <a:spLocks noGrp="1" noChangeArrowheads="1"/>
          </p:cNvSpPr>
          <p:nvPr>
            <p:ph type="dt"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200">
                <a:latin typeface="Times New Roman" pitchFamily="18" charset="0"/>
              </a:defRPr>
            </a:lvl1pPr>
          </a:lstStyle>
          <a:p>
            <a:endParaRPr lang="en-US" altLang="en-US"/>
          </a:p>
        </p:txBody>
      </p:sp>
      <p:sp>
        <p:nvSpPr>
          <p:cNvPr id="14234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142341" name="Rectangle 5"/>
          <p:cNvSpPr>
            <a:spLocks noGrp="1" noChangeArrowheads="1"/>
          </p:cNvSpPr>
          <p:nvPr>
            <p:ph type="body" sz="quarter" idx="3"/>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42342" name="Rectangle 6"/>
          <p:cNvSpPr>
            <a:spLocks noGrp="1" noChangeArrowheads="1"/>
          </p:cNvSpPr>
          <p:nvPr>
            <p:ph type="ftr" sz="quarter" idx="4"/>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atin typeface="Times New Roman" pitchFamily="18" charset="0"/>
              </a:defRPr>
            </a:lvl1pPr>
          </a:lstStyle>
          <a:p>
            <a:endParaRPr lang="en-US" altLang="en-US"/>
          </a:p>
        </p:txBody>
      </p:sp>
      <p:sp>
        <p:nvSpPr>
          <p:cNvPr id="142343" name="Rectangle 7"/>
          <p:cNvSpPr>
            <a:spLocks noGrp="1" noChangeArrowheads="1"/>
          </p:cNvSpPr>
          <p:nvPr>
            <p:ph type="sldNum" sz="quarter" idx="5"/>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atin typeface="Times New Roman" pitchFamily="18" charset="0"/>
              </a:defRPr>
            </a:lvl1pPr>
          </a:lstStyle>
          <a:p>
            <a:fld id="{1ED5879E-FCC4-4016-B024-BE7C3AEF369B}" type="slidenum">
              <a:rPr lang="en-US" altLang="en-US"/>
              <a:pPr/>
              <a:t>‹#›</a:t>
            </a:fld>
            <a:endParaRPr lang="en-US" altLang="en-US"/>
          </a:p>
        </p:txBody>
      </p:sp>
    </p:spTree>
    <p:extLst>
      <p:ext uri="{BB962C8B-B14F-4D97-AF65-F5344CB8AC3E}">
        <p14:creationId xmlns:p14="http://schemas.microsoft.com/office/powerpoint/2010/main" val="562479309"/>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Times New Roman" pitchFamily="18" charset="0"/>
        <a:ea typeface="+mn-ea"/>
        <a:cs typeface="+mn-cs"/>
      </a:defRPr>
    </a:lvl1pPr>
    <a:lvl2pPr marL="457200" algn="l" rtl="0" fontAlgn="base">
      <a:spcBef>
        <a:spcPct val="30000"/>
      </a:spcBef>
      <a:spcAft>
        <a:spcPct val="0"/>
      </a:spcAft>
      <a:defRPr sz="1200" kern="1200">
        <a:solidFill>
          <a:schemeClr val="tx1"/>
        </a:solidFill>
        <a:latin typeface="Times New Roman" pitchFamily="18" charset="0"/>
        <a:ea typeface="+mn-ea"/>
        <a:cs typeface="+mn-cs"/>
      </a:defRPr>
    </a:lvl2pPr>
    <a:lvl3pPr marL="914400" algn="l" rtl="0" fontAlgn="base">
      <a:spcBef>
        <a:spcPct val="30000"/>
      </a:spcBef>
      <a:spcAft>
        <a:spcPct val="0"/>
      </a:spcAft>
      <a:defRPr sz="1200" kern="1200">
        <a:solidFill>
          <a:schemeClr val="tx1"/>
        </a:solidFill>
        <a:latin typeface="Times New Roman" pitchFamily="18" charset="0"/>
        <a:ea typeface="+mn-ea"/>
        <a:cs typeface="+mn-cs"/>
      </a:defRPr>
    </a:lvl3pPr>
    <a:lvl4pPr marL="1371600" algn="l" rtl="0" fontAlgn="base">
      <a:spcBef>
        <a:spcPct val="30000"/>
      </a:spcBef>
      <a:spcAft>
        <a:spcPct val="0"/>
      </a:spcAft>
      <a:defRPr sz="1200" kern="1200">
        <a:solidFill>
          <a:schemeClr val="tx1"/>
        </a:solidFill>
        <a:latin typeface="Times New Roman" pitchFamily="18" charset="0"/>
        <a:ea typeface="+mn-ea"/>
        <a:cs typeface="+mn-cs"/>
      </a:defRPr>
    </a:lvl4pPr>
    <a:lvl5pPr marL="1828800" algn="l" rtl="0" fontAlgn="base">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itchFamily="34" charset="0"/>
                <a:ea typeface="MS PGothic" pitchFamily="34" charset="-128"/>
              </a:defRPr>
            </a:lvl1pPr>
            <a:lvl2pPr marL="36589964" indent="-36148936">
              <a:spcBef>
                <a:spcPct val="30000"/>
              </a:spcBef>
              <a:defRPr sz="1200">
                <a:solidFill>
                  <a:schemeClr val="tx1"/>
                </a:solidFill>
                <a:latin typeface="Calibri" pitchFamily="34" charset="0"/>
                <a:ea typeface="MS PGothic" pitchFamily="34" charset="-128"/>
              </a:defRPr>
            </a:lvl2pPr>
            <a:lvl3pPr marL="1102569" indent="-220514">
              <a:spcBef>
                <a:spcPct val="30000"/>
              </a:spcBef>
              <a:defRPr sz="1200">
                <a:solidFill>
                  <a:schemeClr val="tx1"/>
                </a:solidFill>
                <a:latin typeface="Calibri" pitchFamily="34" charset="0"/>
                <a:ea typeface="MS PGothic" pitchFamily="34" charset="-128"/>
              </a:defRPr>
            </a:lvl3pPr>
            <a:lvl4pPr marL="1543595" indent="-220514">
              <a:spcBef>
                <a:spcPct val="30000"/>
              </a:spcBef>
              <a:defRPr sz="1200">
                <a:solidFill>
                  <a:schemeClr val="tx1"/>
                </a:solidFill>
                <a:latin typeface="Calibri" pitchFamily="34" charset="0"/>
                <a:ea typeface="MS PGothic" pitchFamily="34" charset="-128"/>
              </a:defRPr>
            </a:lvl4pPr>
            <a:lvl5pPr marL="1984624" indent="-220514">
              <a:spcBef>
                <a:spcPct val="30000"/>
              </a:spcBef>
              <a:defRPr sz="1200">
                <a:solidFill>
                  <a:schemeClr val="tx1"/>
                </a:solidFill>
                <a:latin typeface="Calibri" pitchFamily="34" charset="0"/>
                <a:ea typeface="MS PGothic" pitchFamily="34" charset="-128"/>
              </a:defRPr>
            </a:lvl5pPr>
            <a:lvl6pPr marL="2425651" indent="-220514" eaLnBrk="0" fontAlgn="base" hangingPunct="0">
              <a:spcBef>
                <a:spcPct val="30000"/>
              </a:spcBef>
              <a:spcAft>
                <a:spcPct val="0"/>
              </a:spcAft>
              <a:defRPr sz="1200">
                <a:solidFill>
                  <a:schemeClr val="tx1"/>
                </a:solidFill>
                <a:latin typeface="Calibri" pitchFamily="34" charset="0"/>
                <a:ea typeface="MS PGothic" pitchFamily="34" charset="-128"/>
              </a:defRPr>
            </a:lvl6pPr>
            <a:lvl7pPr marL="2866679" indent="-220514" eaLnBrk="0" fontAlgn="base" hangingPunct="0">
              <a:spcBef>
                <a:spcPct val="30000"/>
              </a:spcBef>
              <a:spcAft>
                <a:spcPct val="0"/>
              </a:spcAft>
              <a:defRPr sz="1200">
                <a:solidFill>
                  <a:schemeClr val="tx1"/>
                </a:solidFill>
                <a:latin typeface="Calibri" pitchFamily="34" charset="0"/>
                <a:ea typeface="MS PGothic" pitchFamily="34" charset="-128"/>
              </a:defRPr>
            </a:lvl7pPr>
            <a:lvl8pPr marL="3307706" indent="-220514" eaLnBrk="0" fontAlgn="base" hangingPunct="0">
              <a:spcBef>
                <a:spcPct val="30000"/>
              </a:spcBef>
              <a:spcAft>
                <a:spcPct val="0"/>
              </a:spcAft>
              <a:defRPr sz="1200">
                <a:solidFill>
                  <a:schemeClr val="tx1"/>
                </a:solidFill>
                <a:latin typeface="Calibri" pitchFamily="34" charset="0"/>
                <a:ea typeface="MS PGothic" pitchFamily="34" charset="-128"/>
              </a:defRPr>
            </a:lvl8pPr>
            <a:lvl9pPr marL="3748733" indent="-220514" eaLnBrk="0" fontAlgn="base" hangingPunct="0">
              <a:spcBef>
                <a:spcPct val="30000"/>
              </a:spcBef>
              <a:spcAft>
                <a:spcPct val="0"/>
              </a:spcAft>
              <a:defRPr sz="1200">
                <a:solidFill>
                  <a:schemeClr val="tx1"/>
                </a:solidFill>
                <a:latin typeface="Calibri" pitchFamily="34" charset="0"/>
                <a:ea typeface="MS PGothic" pitchFamily="34" charset="-128"/>
              </a:defRPr>
            </a:lvl9pPr>
          </a:lstStyle>
          <a:p>
            <a:pPr>
              <a:spcBef>
                <a:spcPct val="0"/>
              </a:spcBef>
            </a:pPr>
            <a:fld id="{D9E14FFC-C81F-4FC2-8D37-2C216F9F6424}" type="slidenum">
              <a:rPr lang="en-AU" altLang="en-US" sz="1300"/>
              <a:pPr>
                <a:spcBef>
                  <a:spcPct val="0"/>
                </a:spcBef>
              </a:pPr>
              <a:t>2</a:t>
            </a:fld>
            <a:endParaRPr lang="en-AU" altLang="en-US" sz="1300"/>
          </a:p>
        </p:txBody>
      </p:sp>
      <p:sp>
        <p:nvSpPr>
          <p:cNvPr id="51203" name="Rectangle 2"/>
          <p:cNvSpPr>
            <a:spLocks noGrp="1" noRot="1" noChangeAspect="1" noChangeArrowheads="1" noTextEdit="1"/>
          </p:cNvSpPr>
          <p:nvPr>
            <p:ph type="sldImg"/>
          </p:nvPr>
        </p:nvSpPr>
        <p:spPr bwMode="auto">
          <a:xfrm>
            <a:off x="3028950" y="857250"/>
            <a:ext cx="3086100" cy="2314575"/>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51204" name="Rectangle 3"/>
          <p:cNvSpPr>
            <a:spLocks noGrp="1" noChangeArrowheads="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0" marR="0" indent="0" algn="l" defTabSz="914400" rtl="0" eaLnBrk="1" fontAlgn="auto" latinLnBrk="0" hangingPunct="1">
              <a:lnSpc>
                <a:spcPct val="100000"/>
              </a:lnSpc>
              <a:spcBef>
                <a:spcPct val="0"/>
              </a:spcBef>
              <a:spcAft>
                <a:spcPts val="0"/>
              </a:spcAft>
              <a:buClrTx/>
              <a:buSzTx/>
              <a:buFontTx/>
              <a:buNone/>
              <a:tabLst/>
              <a:defRPr/>
            </a:pPr>
            <a:r>
              <a:rPr lang="en-US" sz="5400" dirty="0"/>
              <a:t>RARE EARLY ONSET </a:t>
            </a:r>
            <a:r>
              <a:rPr lang="en-AU" sz="5400" dirty="0"/>
              <a:t>AD: </a:t>
            </a:r>
          </a:p>
          <a:p>
            <a:pPr marL="685800" marR="0" lvl="0" indent="-685800" algn="l" defTabSz="914400" rtl="0" eaLnBrk="1" fontAlgn="auto" latinLnBrk="0" hangingPunct="1">
              <a:lnSpc>
                <a:spcPct val="100000"/>
              </a:lnSpc>
              <a:spcBef>
                <a:spcPct val="0"/>
              </a:spcBef>
              <a:spcAft>
                <a:spcPts val="0"/>
              </a:spcAft>
              <a:buClrTx/>
              <a:buSzTx/>
              <a:buFont typeface="Arial" panose="020B0604020202020204" pitchFamily="34" charset="0"/>
              <a:buChar char="•"/>
              <a:tabLst/>
              <a:defRPr/>
            </a:pPr>
            <a:r>
              <a:rPr lang="en-AU" sz="5400" dirty="0"/>
              <a:t>Rare, early onset familial forms of AD (</a:t>
            </a:r>
            <a:r>
              <a:rPr lang="en-AU" sz="5400" dirty="0" err="1"/>
              <a:t>EOfAD</a:t>
            </a:r>
            <a:r>
              <a:rPr lang="en-AU" sz="5400" dirty="0"/>
              <a:t>) are caused by autosomal dominant mutations in single genes. </a:t>
            </a:r>
          </a:p>
          <a:p>
            <a:pPr marL="685800" marR="0" indent="-685800" algn="l" defTabSz="914400" rtl="0" eaLnBrk="1" fontAlgn="auto" latinLnBrk="0" hangingPunct="1">
              <a:lnSpc>
                <a:spcPct val="100000"/>
              </a:lnSpc>
              <a:spcBef>
                <a:spcPct val="0"/>
              </a:spcBef>
              <a:spcAft>
                <a:spcPts val="0"/>
              </a:spcAft>
              <a:buClrTx/>
              <a:buSzTx/>
              <a:buFont typeface="Arial" panose="020B0604020202020204" pitchFamily="34" charset="0"/>
              <a:buChar char="•"/>
              <a:tabLst/>
              <a:defRPr/>
            </a:pPr>
            <a:r>
              <a:rPr lang="en-AU" sz="5400" dirty="0"/>
              <a:t>is thought to develop over decades with an onset age of 45 years. </a:t>
            </a:r>
          </a:p>
          <a:p>
            <a:pPr marL="685800" marR="0" indent="-685800" algn="l" defTabSz="914400" rtl="0" eaLnBrk="1" fontAlgn="auto" latinLnBrk="0" hangingPunct="1">
              <a:lnSpc>
                <a:spcPct val="100000"/>
              </a:lnSpc>
              <a:spcBef>
                <a:spcPct val="0"/>
              </a:spcBef>
              <a:spcAft>
                <a:spcPts val="0"/>
              </a:spcAft>
              <a:buClrTx/>
              <a:buSzTx/>
              <a:buFont typeface="Arial" panose="020B0604020202020204" pitchFamily="34" charset="0"/>
              <a:buChar char="•"/>
              <a:tabLst/>
              <a:defRPr/>
            </a:pPr>
            <a:r>
              <a:rPr lang="en-AU" sz="5400" dirty="0"/>
              <a:t>Functional MRI of human children carrying </a:t>
            </a:r>
            <a:r>
              <a:rPr lang="en-AU" sz="5400" dirty="0" err="1"/>
              <a:t>EOfAD</a:t>
            </a:r>
            <a:r>
              <a:rPr lang="en-AU" sz="5400" dirty="0"/>
              <a:t> mutations in PSEN1 has revealed differences in brain activity compared to non-carriers in individuals as young as 9 years of age. </a:t>
            </a:r>
          </a:p>
          <a:p>
            <a:pPr marL="685800" marR="0" indent="-685800" algn="l" defTabSz="914400" rtl="0" eaLnBrk="1" fontAlgn="auto" latinLnBrk="0" hangingPunct="1">
              <a:lnSpc>
                <a:spcPct val="100000"/>
              </a:lnSpc>
              <a:spcBef>
                <a:spcPct val="0"/>
              </a:spcBef>
              <a:spcAft>
                <a:spcPts val="0"/>
              </a:spcAft>
              <a:buClrTx/>
              <a:buSzTx/>
              <a:buFont typeface="Arial" panose="020B0604020202020204" pitchFamily="34" charset="0"/>
              <a:buChar char="•"/>
              <a:tabLst/>
              <a:defRPr/>
            </a:pPr>
            <a:r>
              <a:rPr lang="en-AU" sz="5400" dirty="0"/>
              <a:t>Presumably therefore, heterozygosity for </a:t>
            </a:r>
            <a:r>
              <a:rPr lang="en-AU" sz="5400" dirty="0" err="1"/>
              <a:t>EOfAD</a:t>
            </a:r>
            <a:r>
              <a:rPr lang="en-AU" sz="5400" dirty="0"/>
              <a:t> mutations in PSEN1 causes early molecular changes/stresses that eventually lead to AD.</a:t>
            </a:r>
          </a:p>
          <a:p>
            <a:pPr marL="0" marR="0" indent="0" algn="l" defTabSz="914400" rtl="0" eaLnBrk="1" fontAlgn="auto" latinLnBrk="0" hangingPunct="1">
              <a:lnSpc>
                <a:spcPct val="100000"/>
              </a:lnSpc>
              <a:spcBef>
                <a:spcPct val="0"/>
              </a:spcBef>
              <a:spcAft>
                <a:spcPts val="0"/>
              </a:spcAft>
              <a:buClrTx/>
              <a:buSzTx/>
              <a:buFontTx/>
              <a:buNone/>
              <a:tabLst/>
              <a:defRPr/>
            </a:pPr>
            <a:endParaRPr lang="en-US" sz="5400" dirty="0"/>
          </a:p>
          <a:p>
            <a:pPr marL="0" marR="0" indent="0" algn="l" defTabSz="914400" rtl="0" eaLnBrk="1" fontAlgn="auto" latinLnBrk="0" hangingPunct="1">
              <a:lnSpc>
                <a:spcPct val="100000"/>
              </a:lnSpc>
              <a:spcBef>
                <a:spcPct val="0"/>
              </a:spcBef>
              <a:spcAft>
                <a:spcPts val="0"/>
              </a:spcAft>
              <a:buClrTx/>
              <a:buSzTx/>
              <a:buFontTx/>
              <a:buNone/>
              <a:tabLst/>
              <a:defRPr/>
            </a:pPr>
            <a:r>
              <a:rPr lang="en-US" sz="5400" dirty="0"/>
              <a:t>LATE ONSET: </a:t>
            </a:r>
          </a:p>
          <a:p>
            <a:pPr marL="685800" marR="0" indent="-685800" algn="l" defTabSz="914400" rtl="0" eaLnBrk="1" fontAlgn="auto" latinLnBrk="0" hangingPunct="1">
              <a:lnSpc>
                <a:spcPct val="100000"/>
              </a:lnSpc>
              <a:spcBef>
                <a:spcPct val="0"/>
              </a:spcBef>
              <a:spcAft>
                <a:spcPts val="0"/>
              </a:spcAft>
              <a:buClrTx/>
              <a:buSzTx/>
              <a:buFont typeface="Arial" panose="020B0604020202020204" pitchFamily="34" charset="0"/>
              <a:buChar char="•"/>
              <a:tabLst/>
              <a:defRPr/>
            </a:pPr>
            <a:r>
              <a:rPr lang="en-US" sz="5400" dirty="0"/>
              <a:t>More common form and </a:t>
            </a:r>
            <a:r>
              <a:rPr lang="en-US" sz="5400" baseline="0" dirty="0"/>
              <a:t>sporadic with no clear genetic pattern, </a:t>
            </a:r>
          </a:p>
          <a:p>
            <a:pPr marL="685800" marR="0" indent="-685800" algn="l" defTabSz="914400" rtl="0" eaLnBrk="1" fontAlgn="auto" latinLnBrk="0" hangingPunct="1">
              <a:lnSpc>
                <a:spcPct val="100000"/>
              </a:lnSpc>
              <a:spcBef>
                <a:spcPct val="0"/>
              </a:spcBef>
              <a:spcAft>
                <a:spcPts val="0"/>
              </a:spcAft>
              <a:buClrTx/>
              <a:buSzTx/>
              <a:buFont typeface="Arial" panose="020B0604020202020204" pitchFamily="34" charset="0"/>
              <a:buChar char="•"/>
              <a:tabLst/>
              <a:defRPr/>
            </a:pPr>
            <a:r>
              <a:rPr lang="en-US" sz="5400" baseline="0" dirty="0"/>
              <a:t>it is complex with a number of genes discovered through GWAS studies as risk factors. The strongest risk factor is age and more and more evidence suggests lifestyle factors such as diet and exercise are also playing a major role in </a:t>
            </a:r>
            <a:r>
              <a:rPr lang="en-US" sz="5400" baseline="0" dirty="0" err="1"/>
              <a:t>diesase</a:t>
            </a:r>
            <a:r>
              <a:rPr lang="en-US" sz="5400" baseline="0" dirty="0"/>
              <a:t> development. However how these feed into the amyloid hypothesis or cause neuronal death is still hotly debated.</a:t>
            </a:r>
          </a:p>
          <a:p>
            <a:pPr eaLnBrk="1" hangingPunct="1">
              <a:spcBef>
                <a:spcPct val="0"/>
              </a:spcBef>
            </a:pPr>
            <a:r>
              <a:rPr lang="en-AU" altLang="en-US" sz="5400" dirty="0"/>
              <a:t>How</a:t>
            </a:r>
            <a:r>
              <a:rPr lang="en-AU" altLang="en-US" sz="5400" baseline="0" dirty="0"/>
              <a:t> do these genes and risk factors lead to AD?</a:t>
            </a:r>
            <a:endParaRPr lang="en-AU" altLang="en-US" sz="5400" dirty="0"/>
          </a:p>
        </p:txBody>
      </p:sp>
    </p:spTree>
    <p:extLst>
      <p:ext uri="{BB962C8B-B14F-4D97-AF65-F5344CB8AC3E}">
        <p14:creationId xmlns:p14="http://schemas.microsoft.com/office/powerpoint/2010/main" val="39813216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1ED5879E-FCC4-4016-B024-BE7C3AEF369B}" type="slidenum">
              <a:rPr lang="en-US" altLang="en-US" smtClean="0"/>
              <a:pPr/>
              <a:t>16</a:t>
            </a:fld>
            <a:endParaRPr lang="en-US" altLang="en-US"/>
          </a:p>
        </p:txBody>
      </p:sp>
    </p:spTree>
    <p:extLst>
      <p:ext uri="{BB962C8B-B14F-4D97-AF65-F5344CB8AC3E}">
        <p14:creationId xmlns:p14="http://schemas.microsoft.com/office/powerpoint/2010/main" val="18745029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Just to show which pathways were enriched in this study.</a:t>
            </a:r>
          </a:p>
        </p:txBody>
      </p:sp>
      <p:sp>
        <p:nvSpPr>
          <p:cNvPr id="4" name="Slide Number Placeholder 3"/>
          <p:cNvSpPr>
            <a:spLocks noGrp="1"/>
          </p:cNvSpPr>
          <p:nvPr>
            <p:ph type="sldNum" sz="quarter" idx="5"/>
          </p:nvPr>
        </p:nvSpPr>
        <p:spPr/>
        <p:txBody>
          <a:bodyPr/>
          <a:lstStyle/>
          <a:p>
            <a:fld id="{1ED5879E-FCC4-4016-B024-BE7C3AEF369B}" type="slidenum">
              <a:rPr lang="en-US" altLang="en-US" smtClean="0"/>
              <a:pPr/>
              <a:t>17</a:t>
            </a:fld>
            <a:endParaRPr lang="en-US" altLang="en-US"/>
          </a:p>
        </p:txBody>
      </p:sp>
    </p:spTree>
    <p:extLst>
      <p:ext uri="{BB962C8B-B14F-4D97-AF65-F5344CB8AC3E}">
        <p14:creationId xmlns:p14="http://schemas.microsoft.com/office/powerpoint/2010/main" val="1891494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1" dirty="0"/>
              <a:t>Despite the </a:t>
            </a:r>
          </a:p>
          <a:p>
            <a:endParaRPr lang="en-AU" b="1" dirty="0"/>
          </a:p>
          <a:p>
            <a:r>
              <a:rPr lang="en-AU" b="1" dirty="0"/>
              <a:t>We are analysing full brain tissues and not taking into account:</a:t>
            </a:r>
          </a:p>
          <a:p>
            <a:r>
              <a:rPr lang="en-AU" b="1" dirty="0"/>
              <a:t>- different cellular compartment of the brain that all have specific needs.  </a:t>
            </a:r>
          </a:p>
          <a:p>
            <a:r>
              <a:rPr lang="en-AU" b="1" dirty="0"/>
              <a:t>- Different cell types in the brain (for instance the Warburg effect) maybe a contribution from inflammation cells. </a:t>
            </a:r>
          </a:p>
          <a:p>
            <a:endParaRPr lang="en-AU" b="1" dirty="0"/>
          </a:p>
          <a:p>
            <a:r>
              <a:rPr lang="en-AU" b="1" dirty="0"/>
              <a:t>Unfortunately lactate was not detected in these samples. </a:t>
            </a:r>
          </a:p>
          <a:p>
            <a:endParaRPr lang="en-AU" dirty="0"/>
          </a:p>
          <a:p>
            <a:r>
              <a:rPr lang="en-AU" b="0" i="1" dirty="0"/>
              <a:t>Aerobic glycolysis, also known as the Warburg effect, is defined as glucose utilization in excess of that used for mitochondrial respiration despite sufficient oxygen to completely oxidize glucose for maximal ATP generation. A by-product of aerobic glycolysis is lactate, a metabolite which is normally exported out of cells.</a:t>
            </a:r>
          </a:p>
          <a:p>
            <a:endParaRPr lang="en-AU" dirty="0"/>
          </a:p>
          <a:p>
            <a:endParaRPr lang="en-AU" dirty="0"/>
          </a:p>
        </p:txBody>
      </p:sp>
      <p:sp>
        <p:nvSpPr>
          <p:cNvPr id="4" name="Slide Number Placeholder 3"/>
          <p:cNvSpPr>
            <a:spLocks noGrp="1"/>
          </p:cNvSpPr>
          <p:nvPr>
            <p:ph type="sldNum" sz="quarter" idx="5"/>
          </p:nvPr>
        </p:nvSpPr>
        <p:spPr/>
        <p:txBody>
          <a:bodyPr/>
          <a:lstStyle/>
          <a:p>
            <a:fld id="{1ED5879E-FCC4-4016-B024-BE7C3AEF369B}" type="slidenum">
              <a:rPr lang="en-US" altLang="en-US" smtClean="0"/>
              <a:pPr/>
              <a:t>18</a:t>
            </a:fld>
            <a:endParaRPr lang="en-US" altLang="en-US"/>
          </a:p>
        </p:txBody>
      </p:sp>
    </p:spTree>
    <p:extLst>
      <p:ext uri="{BB962C8B-B14F-4D97-AF65-F5344CB8AC3E}">
        <p14:creationId xmlns:p14="http://schemas.microsoft.com/office/powerpoint/2010/main" val="25707308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Slide Image Placeholder 1"/>
          <p:cNvSpPr>
            <a:spLocks noGrp="1" noRot="1" noChangeAspect="1" noTextEdit="1"/>
          </p:cNvSpPr>
          <p:nvPr>
            <p:ph type="sldImg"/>
          </p:nvPr>
        </p:nvSpPr>
        <p:spPr bwMode="auto">
          <a:xfrm>
            <a:off x="3028950" y="857250"/>
            <a:ext cx="3086100" cy="2314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5632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85750" indent="-285750" eaLnBrk="1" hangingPunct="1">
              <a:lnSpc>
                <a:spcPct val="110000"/>
              </a:lnSpc>
              <a:spcBef>
                <a:spcPct val="0"/>
              </a:spcBef>
            </a:pPr>
            <a:r>
              <a:rPr lang="en-AU" altLang="en-US" sz="5400" b="1" dirty="0">
                <a:latin typeface="Helvetica" pitchFamily="2" charset="0"/>
                <a:cs typeface="Arial" charset="0"/>
              </a:rPr>
              <a:t>…are lots of changes at the physiological level, </a:t>
            </a:r>
          </a:p>
          <a:p>
            <a:pPr marL="285750" indent="-285750" eaLnBrk="1" hangingPunct="1">
              <a:lnSpc>
                <a:spcPct val="110000"/>
              </a:lnSpc>
              <a:spcBef>
                <a:spcPct val="0"/>
              </a:spcBef>
            </a:pPr>
            <a:endParaRPr lang="en-AU" altLang="en-US" sz="5400" b="1" dirty="0">
              <a:latin typeface="Helvetica" pitchFamily="2" charset="0"/>
              <a:cs typeface="Arial" charset="0"/>
            </a:endParaRPr>
          </a:p>
          <a:p>
            <a:pPr marL="285750" indent="-285750" eaLnBrk="1" hangingPunct="1">
              <a:lnSpc>
                <a:spcPct val="110000"/>
              </a:lnSpc>
              <a:spcBef>
                <a:spcPct val="0"/>
              </a:spcBef>
            </a:pPr>
            <a:endParaRPr lang="en-AU" altLang="en-US" sz="5400" b="1" dirty="0">
              <a:latin typeface="Helvetica" pitchFamily="2" charset="0"/>
              <a:cs typeface="Arial" charset="0"/>
            </a:endParaRPr>
          </a:p>
          <a:p>
            <a:pPr marL="285750" indent="-285750" eaLnBrk="1" hangingPunct="1">
              <a:lnSpc>
                <a:spcPct val="110000"/>
              </a:lnSpc>
              <a:spcBef>
                <a:spcPct val="0"/>
              </a:spcBef>
            </a:pPr>
            <a:r>
              <a:rPr lang="en-AU" altLang="en-US" sz="5400" b="1" dirty="0">
                <a:latin typeface="Helvetica" pitchFamily="2" charset="0"/>
                <a:cs typeface="Arial" charset="0"/>
              </a:rPr>
              <a:t>which include things like decreased glucose metabolism and inflammation. </a:t>
            </a:r>
          </a:p>
          <a:p>
            <a:pPr marL="285750" indent="-285750" eaLnBrk="1" hangingPunct="1">
              <a:lnSpc>
                <a:spcPct val="110000"/>
              </a:lnSpc>
              <a:spcBef>
                <a:spcPct val="0"/>
              </a:spcBef>
            </a:pPr>
            <a:r>
              <a:rPr lang="en-AU" altLang="en-US" sz="5400" b="1" dirty="0">
                <a:latin typeface="Helvetica" pitchFamily="2" charset="0"/>
                <a:cs typeface="Arial" charset="0"/>
              </a:rPr>
              <a:t>At the molecular level, the most characteristic feature of Alzheimer’s disease, is high levels of a protein called amyloid beta. Amyloid beta can aggregate to form dense plaques like this one here.</a:t>
            </a:r>
          </a:p>
          <a:p>
            <a:pPr marL="285750" indent="-285750" eaLnBrk="1" hangingPunct="1">
              <a:lnSpc>
                <a:spcPct val="110000"/>
              </a:lnSpc>
              <a:spcBef>
                <a:spcPct val="0"/>
              </a:spcBef>
            </a:pPr>
            <a:r>
              <a:rPr lang="en-AU" altLang="en-US" sz="5400" b="1" dirty="0">
                <a:latin typeface="Helvetica" pitchFamily="2" charset="0"/>
                <a:cs typeface="Arial" charset="0"/>
              </a:rPr>
              <a:t>It’s considered a unique feature of Alzheimer’s disease, and there are several key findings that suggests that it plays an important role in Alzheimer’s disease.  So it’s clearly toxic to the brain.  It’s also one of the earliest biomarkers of Alzheimer’s disease.</a:t>
            </a:r>
          </a:p>
          <a:p>
            <a:pPr marL="285750" indent="-285750" eaLnBrk="1" hangingPunct="1">
              <a:lnSpc>
                <a:spcPct val="110000"/>
              </a:lnSpc>
              <a:spcBef>
                <a:spcPct val="0"/>
              </a:spcBef>
            </a:pPr>
            <a:endParaRPr lang="en-AU" altLang="en-US" sz="5400" b="1" dirty="0">
              <a:latin typeface="Helvetica" pitchFamily="2" charset="0"/>
              <a:cs typeface="Arial" charset="0"/>
            </a:endParaRPr>
          </a:p>
          <a:p>
            <a:pPr marL="285750" indent="-285750" eaLnBrk="1" hangingPunct="1">
              <a:lnSpc>
                <a:spcPct val="110000"/>
              </a:lnSpc>
              <a:spcBef>
                <a:spcPct val="0"/>
              </a:spcBef>
            </a:pPr>
            <a:endParaRPr lang="en-AU" altLang="en-US" sz="5400" b="1" dirty="0">
              <a:latin typeface="Helvetica" pitchFamily="2" charset="0"/>
              <a:cs typeface="Arial" charset="0"/>
            </a:endParaRPr>
          </a:p>
          <a:p>
            <a:pPr marL="285750" indent="-285750" eaLnBrk="1" hangingPunct="1">
              <a:lnSpc>
                <a:spcPct val="110000"/>
              </a:lnSpc>
              <a:spcBef>
                <a:spcPct val="0"/>
              </a:spcBef>
            </a:pPr>
            <a:endParaRPr lang="en-AU" altLang="en-US" sz="5400" b="1" dirty="0">
              <a:latin typeface="Helvetica" pitchFamily="2" charset="0"/>
              <a:cs typeface="Arial" charset="0"/>
            </a:endParaRPr>
          </a:p>
          <a:p>
            <a:pPr marL="285750" indent="-285750" eaLnBrk="1" hangingPunct="1">
              <a:lnSpc>
                <a:spcPct val="110000"/>
              </a:lnSpc>
              <a:spcBef>
                <a:spcPct val="0"/>
              </a:spcBef>
            </a:pPr>
            <a:endParaRPr lang="en-AU" altLang="en-US" sz="5400" b="1" dirty="0">
              <a:latin typeface="Helvetica" pitchFamily="2" charset="0"/>
              <a:cs typeface="Arial" charset="0"/>
            </a:endParaRPr>
          </a:p>
          <a:p>
            <a:pPr marL="285750" indent="-285750" eaLnBrk="1" hangingPunct="1">
              <a:lnSpc>
                <a:spcPct val="110000"/>
              </a:lnSpc>
              <a:spcBef>
                <a:spcPct val="0"/>
              </a:spcBef>
            </a:pPr>
            <a:r>
              <a:rPr lang="en-AU" altLang="en-US" sz="5400" b="1" dirty="0">
                <a:latin typeface="Helvetica" pitchFamily="2" charset="0"/>
                <a:cs typeface="Arial" charset="0"/>
              </a:rPr>
              <a:t>While most people develop Alzheimer’s disease sporadically, without any clear single cause, </a:t>
            </a:r>
          </a:p>
          <a:p>
            <a:pPr marL="285750" indent="-285750" eaLnBrk="1" hangingPunct="1">
              <a:lnSpc>
                <a:spcPct val="110000"/>
              </a:lnSpc>
              <a:spcBef>
                <a:spcPct val="0"/>
              </a:spcBef>
            </a:pPr>
            <a:r>
              <a:rPr lang="en-AU" altLang="en-US" sz="5400" b="1" dirty="0">
                <a:latin typeface="Helvetica" pitchFamily="2" charset="0"/>
                <a:cs typeface="Arial" charset="0"/>
              </a:rPr>
              <a:t>As shown in the previous slide some people inherit a highly penetrant, autosomal dominant mutation, that causes Alzheimer’s disease.</a:t>
            </a:r>
          </a:p>
          <a:p>
            <a:pPr marL="285750" indent="-285750" eaLnBrk="1" hangingPunct="1">
              <a:lnSpc>
                <a:spcPct val="110000"/>
              </a:lnSpc>
              <a:spcBef>
                <a:spcPct val="0"/>
              </a:spcBef>
            </a:pPr>
            <a:r>
              <a:rPr lang="en-AU" altLang="en-US" sz="5400" b="1" dirty="0">
                <a:latin typeface="Helvetica" pitchFamily="2" charset="0"/>
                <a:cs typeface="Arial" charset="0"/>
              </a:rPr>
              <a:t>We call these cases familial Alzheimer’s disease.</a:t>
            </a:r>
          </a:p>
          <a:p>
            <a:pPr marL="285750" indent="-285750" eaLnBrk="1" hangingPunct="1">
              <a:lnSpc>
                <a:spcPct val="110000"/>
              </a:lnSpc>
              <a:spcBef>
                <a:spcPct val="0"/>
              </a:spcBef>
            </a:pPr>
            <a:r>
              <a:rPr lang="en-AU" altLang="en-US" sz="5400" b="1" dirty="0">
                <a:latin typeface="Helvetica" pitchFamily="2" charset="0"/>
                <a:cs typeface="Arial" charset="0"/>
              </a:rPr>
              <a:t>The mutations causing familial Alzheimer’s disease are in genes coding for proteins that are involved in the production of amyloid beta, and these mutations tend to increase amyloid beta accumulation. Again, this supports the idea that amyloid beta plays an important role in Alzheimer’s disease.</a:t>
            </a:r>
          </a:p>
          <a:p>
            <a:pPr marL="285750" indent="-285750" eaLnBrk="1" hangingPunct="1">
              <a:lnSpc>
                <a:spcPct val="110000"/>
              </a:lnSpc>
              <a:spcBef>
                <a:spcPct val="0"/>
              </a:spcBef>
            </a:pPr>
            <a:endParaRPr lang="en-AU" altLang="en-US" sz="5400" b="1" dirty="0">
              <a:latin typeface="Helvetica" pitchFamily="2" charset="0"/>
              <a:cs typeface="Arial" charset="0"/>
            </a:endParaRPr>
          </a:p>
          <a:p>
            <a:pPr marL="285750" indent="-285750" eaLnBrk="1" hangingPunct="1">
              <a:lnSpc>
                <a:spcPct val="110000"/>
              </a:lnSpc>
              <a:spcBef>
                <a:spcPct val="0"/>
              </a:spcBef>
            </a:pPr>
            <a:endParaRPr lang="en-AU" altLang="en-US" sz="5400" b="1" dirty="0">
              <a:latin typeface="Helvetica" pitchFamily="2" charset="0"/>
              <a:cs typeface="Arial" charset="0"/>
            </a:endParaRPr>
          </a:p>
          <a:p>
            <a:pPr marL="285750" indent="-285750" eaLnBrk="1" hangingPunct="1">
              <a:lnSpc>
                <a:spcPct val="110000"/>
              </a:lnSpc>
              <a:spcBef>
                <a:spcPct val="0"/>
              </a:spcBef>
            </a:pPr>
            <a:endParaRPr lang="en-AU" altLang="en-US" sz="5400" b="1" dirty="0">
              <a:latin typeface="Helvetica" pitchFamily="2" charset="0"/>
              <a:cs typeface="Arial" charset="0"/>
            </a:endParaRPr>
          </a:p>
          <a:p>
            <a:pPr marL="285750" indent="-285750" eaLnBrk="1" hangingPunct="1">
              <a:lnSpc>
                <a:spcPct val="110000"/>
              </a:lnSpc>
              <a:spcBef>
                <a:spcPct val="0"/>
              </a:spcBef>
            </a:pPr>
            <a:r>
              <a:rPr lang="en-AU" altLang="en-US" sz="5400" b="1" dirty="0">
                <a:latin typeface="Helvetica" pitchFamily="2" charset="0"/>
                <a:cs typeface="Arial" charset="0"/>
              </a:rPr>
              <a:t>Vascular dysregulation is an early pathological event during disease development</a:t>
            </a:r>
            <a:endParaRPr lang="en-US" altLang="en-US" sz="5400" dirty="0">
              <a:ea typeface="ＭＳ Ｐゴシック" charset="-128"/>
            </a:endParaRPr>
          </a:p>
          <a:p>
            <a:pPr marL="285750" indent="-285750" eaLnBrk="1" hangingPunct="1">
              <a:lnSpc>
                <a:spcPct val="110000"/>
              </a:lnSpc>
              <a:spcBef>
                <a:spcPct val="0"/>
              </a:spcBef>
            </a:pPr>
            <a:r>
              <a:rPr lang="en-US" altLang="en-US" sz="5400" dirty="0">
                <a:ea typeface="ＭＳ Ｐゴシック" charset="-128"/>
              </a:rPr>
              <a:t>Each cerebral hemisphere is divided into four lobes by </a:t>
            </a:r>
            <a:r>
              <a:rPr lang="en-US" altLang="en-US" sz="5400" b="1" dirty="0">
                <a:ea typeface="ＭＳ Ｐゴシック" charset="-128"/>
              </a:rPr>
              <a:t>sulci and gyri</a:t>
            </a:r>
            <a:r>
              <a:rPr lang="en-US" altLang="en-US" sz="5400" dirty="0">
                <a:ea typeface="ＭＳ Ｐゴシック" charset="-128"/>
              </a:rPr>
              <a:t>. The </a:t>
            </a:r>
            <a:r>
              <a:rPr lang="en-US" altLang="en-US" sz="5400" b="1" dirty="0">
                <a:ea typeface="ＭＳ Ｐゴシック" charset="-128"/>
              </a:rPr>
              <a:t>sulci</a:t>
            </a:r>
            <a:r>
              <a:rPr lang="en-US" altLang="en-US" sz="5400" dirty="0">
                <a:ea typeface="ＭＳ Ｐゴシック" charset="-128"/>
              </a:rPr>
              <a:t> (or fissures) are the grooves and the </a:t>
            </a:r>
            <a:r>
              <a:rPr lang="en-US" altLang="en-US" sz="5400" b="1" dirty="0">
                <a:ea typeface="ＭＳ Ｐゴシック" charset="-128"/>
              </a:rPr>
              <a:t>gyri</a:t>
            </a:r>
            <a:r>
              <a:rPr lang="en-US" altLang="en-US" sz="5400" dirty="0">
                <a:ea typeface="ＭＳ Ｐゴシック" charset="-128"/>
              </a:rPr>
              <a:t> are the "bumps" that can be seen on the surface of the brain. The folding created by the </a:t>
            </a:r>
            <a:r>
              <a:rPr lang="en-US" altLang="en-US" sz="5400" b="1" dirty="0">
                <a:ea typeface="ＭＳ Ｐゴシック" charset="-128"/>
              </a:rPr>
              <a:t>sulci and gyri</a:t>
            </a:r>
            <a:r>
              <a:rPr lang="en-US" altLang="en-US" sz="5400" dirty="0">
                <a:ea typeface="ＭＳ Ｐゴシック" charset="-128"/>
              </a:rPr>
              <a:t> increases the amount of cerebral cortex that can fit in the skull.</a:t>
            </a:r>
          </a:p>
          <a:p>
            <a:pPr rtl="0"/>
            <a:endParaRPr lang="en-GB" sz="5400" baseline="0" dirty="0"/>
          </a:p>
          <a:p>
            <a:pPr rtl="0"/>
            <a:endParaRPr lang="en-GB" sz="5400" baseline="0" dirty="0"/>
          </a:p>
          <a:p>
            <a:pPr marL="285750" indent="-285750" eaLnBrk="1" hangingPunct="1">
              <a:spcBef>
                <a:spcPct val="0"/>
              </a:spcBef>
            </a:pPr>
            <a:endParaRPr lang="en-US" altLang="en-US" dirty="0">
              <a:ea typeface="ＭＳ Ｐゴシック" charset="-128"/>
            </a:endParaRPr>
          </a:p>
        </p:txBody>
      </p:sp>
      <p:sp>
        <p:nvSpPr>
          <p:cNvPr id="5632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Palatino Linotype" charset="0"/>
                <a:ea typeface="ＭＳ Ｐゴシック" charset="-128"/>
              </a:defRPr>
            </a:lvl1pPr>
            <a:lvl2pPr marL="742950" indent="-285750">
              <a:defRPr>
                <a:solidFill>
                  <a:schemeClr val="tx1"/>
                </a:solidFill>
                <a:latin typeface="Palatino Linotype" charset="0"/>
                <a:ea typeface="ＭＳ Ｐゴシック" charset="-128"/>
              </a:defRPr>
            </a:lvl2pPr>
            <a:lvl3pPr marL="1143000" indent="-228600">
              <a:defRPr>
                <a:solidFill>
                  <a:schemeClr val="tx1"/>
                </a:solidFill>
                <a:latin typeface="Palatino Linotype" charset="0"/>
                <a:ea typeface="ＭＳ Ｐゴシック" charset="-128"/>
              </a:defRPr>
            </a:lvl3pPr>
            <a:lvl4pPr marL="1600200" indent="-228600">
              <a:defRPr>
                <a:solidFill>
                  <a:schemeClr val="tx1"/>
                </a:solidFill>
                <a:latin typeface="Palatino Linotype" charset="0"/>
                <a:ea typeface="ＭＳ Ｐゴシック" charset="-128"/>
              </a:defRPr>
            </a:lvl4pPr>
            <a:lvl5pPr marL="2057400" indent="-228600">
              <a:defRPr>
                <a:solidFill>
                  <a:schemeClr val="tx1"/>
                </a:solidFill>
                <a:latin typeface="Palatino Linotype" charset="0"/>
                <a:ea typeface="ＭＳ Ｐゴシック" charset="-128"/>
              </a:defRPr>
            </a:lvl5pPr>
            <a:lvl6pPr marL="2514600" indent="-228600" defTabSz="457200" eaLnBrk="0" fontAlgn="base" hangingPunct="0">
              <a:spcBef>
                <a:spcPct val="0"/>
              </a:spcBef>
              <a:spcAft>
                <a:spcPct val="0"/>
              </a:spcAft>
              <a:defRPr>
                <a:solidFill>
                  <a:schemeClr val="tx1"/>
                </a:solidFill>
                <a:latin typeface="Palatino Linotype" charset="0"/>
                <a:ea typeface="ＭＳ Ｐゴシック" charset="-128"/>
              </a:defRPr>
            </a:lvl6pPr>
            <a:lvl7pPr marL="2971800" indent="-228600" defTabSz="457200" eaLnBrk="0" fontAlgn="base" hangingPunct="0">
              <a:spcBef>
                <a:spcPct val="0"/>
              </a:spcBef>
              <a:spcAft>
                <a:spcPct val="0"/>
              </a:spcAft>
              <a:defRPr>
                <a:solidFill>
                  <a:schemeClr val="tx1"/>
                </a:solidFill>
                <a:latin typeface="Palatino Linotype" charset="0"/>
                <a:ea typeface="ＭＳ Ｐゴシック" charset="-128"/>
              </a:defRPr>
            </a:lvl7pPr>
            <a:lvl8pPr marL="3429000" indent="-228600" defTabSz="457200" eaLnBrk="0" fontAlgn="base" hangingPunct="0">
              <a:spcBef>
                <a:spcPct val="0"/>
              </a:spcBef>
              <a:spcAft>
                <a:spcPct val="0"/>
              </a:spcAft>
              <a:defRPr>
                <a:solidFill>
                  <a:schemeClr val="tx1"/>
                </a:solidFill>
                <a:latin typeface="Palatino Linotype" charset="0"/>
                <a:ea typeface="ＭＳ Ｐゴシック" charset="-128"/>
              </a:defRPr>
            </a:lvl8pPr>
            <a:lvl9pPr marL="3886200" indent="-228600" defTabSz="457200" eaLnBrk="0" fontAlgn="base" hangingPunct="0">
              <a:spcBef>
                <a:spcPct val="0"/>
              </a:spcBef>
              <a:spcAft>
                <a:spcPct val="0"/>
              </a:spcAft>
              <a:defRPr>
                <a:solidFill>
                  <a:schemeClr val="tx1"/>
                </a:solidFill>
                <a:latin typeface="Palatino Linotype" charset="0"/>
                <a:ea typeface="ＭＳ Ｐゴシック" charset="-128"/>
              </a:defRPr>
            </a:lvl9pPr>
          </a:lstStyle>
          <a:p>
            <a:fld id="{5B28DAEF-EDA9-584C-9866-267E73F8E152}" type="slidenum">
              <a:rPr lang="en-US" altLang="en-US">
                <a:latin typeface="Calibri" charset="0"/>
              </a:rPr>
              <a:pPr/>
              <a:t>3</a:t>
            </a:fld>
            <a:endParaRPr lang="en-US" altLang="en-US">
              <a:latin typeface="Calibri" charset="0"/>
            </a:endParaRPr>
          </a:p>
        </p:txBody>
      </p:sp>
    </p:spTree>
    <p:extLst>
      <p:ext uri="{BB962C8B-B14F-4D97-AF65-F5344CB8AC3E}">
        <p14:creationId xmlns:p14="http://schemas.microsoft.com/office/powerpoint/2010/main" val="2395822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A wide variety of transgenic models of AD have been created and studied. </a:t>
            </a:r>
          </a:p>
          <a:p>
            <a:r>
              <a:rPr lang="en-AU" dirty="0"/>
              <a:t>Aimed at reproducing </a:t>
            </a:r>
            <a:r>
              <a:rPr lang="en-AU" dirty="0" err="1"/>
              <a:t>histopathologies</a:t>
            </a:r>
            <a:r>
              <a:rPr lang="en-AU" dirty="0"/>
              <a:t>: amyloid plaques and neurofibrillary tau tangles. </a:t>
            </a:r>
          </a:p>
          <a:p>
            <a:endParaRPr lang="en-AU" dirty="0"/>
          </a:p>
          <a:p>
            <a:r>
              <a:rPr lang="en-AU" dirty="0"/>
              <a:t>Zebrafish have provided a simplified approach. The lab has engineered mutations into the endogenous familial Alzheimer’s disease genes of zebrafish. We have analysed young, </a:t>
            </a:r>
            <a:r>
              <a:rPr lang="en-AU" b="1" dirty="0"/>
              <a:t>pre-pathology mutant </a:t>
            </a:r>
            <a:r>
              <a:rPr lang="en-AU" dirty="0"/>
              <a:t>zebrafish brains to discover the early changes caused by the mutation. We are aiming to follow up with analyses of aged mutant brains to see if the early changes persist or differ during aging.</a:t>
            </a:r>
          </a:p>
          <a:p>
            <a:endParaRPr lang="en-AU" i="1" dirty="0"/>
          </a:p>
          <a:p>
            <a:r>
              <a:rPr lang="en-AU" i="1" dirty="0"/>
              <a:t>We have taken a number of approaches to analysing the brains of our familial Alzheimer’s disease-like mutant zebrafish. In my poster I am presenting work on how mutant zebrafish brains respond to low oxygen or hypoxia. </a:t>
            </a:r>
          </a:p>
          <a:p>
            <a:endParaRPr lang="en-AU" dirty="0"/>
          </a:p>
          <a:p>
            <a:endParaRPr lang="en-AU" dirty="0"/>
          </a:p>
          <a:p>
            <a:endParaRPr lang="en-AU" dirty="0"/>
          </a:p>
          <a:p>
            <a:endParaRPr lang="en-AU" dirty="0"/>
          </a:p>
        </p:txBody>
      </p:sp>
      <p:sp>
        <p:nvSpPr>
          <p:cNvPr id="4" name="Slide Number Placeholder 3"/>
          <p:cNvSpPr>
            <a:spLocks noGrp="1"/>
          </p:cNvSpPr>
          <p:nvPr>
            <p:ph type="sldNum" sz="quarter" idx="5"/>
          </p:nvPr>
        </p:nvSpPr>
        <p:spPr/>
        <p:txBody>
          <a:bodyPr/>
          <a:lstStyle/>
          <a:p>
            <a:fld id="{1ED5879E-FCC4-4016-B024-BE7C3AEF369B}" type="slidenum">
              <a:rPr lang="en-US" altLang="en-US" smtClean="0"/>
              <a:pPr/>
              <a:t>4</a:t>
            </a:fld>
            <a:endParaRPr lang="en-US" altLang="en-US"/>
          </a:p>
        </p:txBody>
      </p:sp>
    </p:spTree>
    <p:extLst>
      <p:ext uri="{BB962C8B-B14F-4D97-AF65-F5344CB8AC3E}">
        <p14:creationId xmlns:p14="http://schemas.microsoft.com/office/powerpoint/2010/main" val="35725191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a:spLocks noGrp="1" noChangeArrowheads="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itchFamily="34" charset="0"/>
                <a:ea typeface="MS PGothic" pitchFamily="34" charset="-128"/>
              </a:defRPr>
            </a:lvl1pPr>
            <a:lvl2pPr marL="36589964" indent="-36148936">
              <a:spcBef>
                <a:spcPct val="30000"/>
              </a:spcBef>
              <a:defRPr sz="1200">
                <a:solidFill>
                  <a:schemeClr val="tx1"/>
                </a:solidFill>
                <a:latin typeface="Calibri" pitchFamily="34" charset="0"/>
                <a:ea typeface="MS PGothic" pitchFamily="34" charset="-128"/>
              </a:defRPr>
            </a:lvl2pPr>
            <a:lvl3pPr marL="1102569" indent="-220514">
              <a:spcBef>
                <a:spcPct val="30000"/>
              </a:spcBef>
              <a:defRPr sz="1200">
                <a:solidFill>
                  <a:schemeClr val="tx1"/>
                </a:solidFill>
                <a:latin typeface="Calibri" pitchFamily="34" charset="0"/>
                <a:ea typeface="MS PGothic" pitchFamily="34" charset="-128"/>
              </a:defRPr>
            </a:lvl3pPr>
            <a:lvl4pPr marL="1543595" indent="-220514">
              <a:spcBef>
                <a:spcPct val="30000"/>
              </a:spcBef>
              <a:defRPr sz="1200">
                <a:solidFill>
                  <a:schemeClr val="tx1"/>
                </a:solidFill>
                <a:latin typeface="Calibri" pitchFamily="34" charset="0"/>
                <a:ea typeface="MS PGothic" pitchFamily="34" charset="-128"/>
              </a:defRPr>
            </a:lvl4pPr>
            <a:lvl5pPr marL="1984624" indent="-220514">
              <a:spcBef>
                <a:spcPct val="30000"/>
              </a:spcBef>
              <a:defRPr sz="1200">
                <a:solidFill>
                  <a:schemeClr val="tx1"/>
                </a:solidFill>
                <a:latin typeface="Calibri" pitchFamily="34" charset="0"/>
                <a:ea typeface="MS PGothic" pitchFamily="34" charset="-128"/>
              </a:defRPr>
            </a:lvl5pPr>
            <a:lvl6pPr marL="2425651" indent="-220514" eaLnBrk="0" fontAlgn="base" hangingPunct="0">
              <a:spcBef>
                <a:spcPct val="30000"/>
              </a:spcBef>
              <a:spcAft>
                <a:spcPct val="0"/>
              </a:spcAft>
              <a:defRPr sz="1200">
                <a:solidFill>
                  <a:schemeClr val="tx1"/>
                </a:solidFill>
                <a:latin typeface="Calibri" pitchFamily="34" charset="0"/>
                <a:ea typeface="MS PGothic" pitchFamily="34" charset="-128"/>
              </a:defRPr>
            </a:lvl6pPr>
            <a:lvl7pPr marL="2866679" indent="-220514" eaLnBrk="0" fontAlgn="base" hangingPunct="0">
              <a:spcBef>
                <a:spcPct val="30000"/>
              </a:spcBef>
              <a:spcAft>
                <a:spcPct val="0"/>
              </a:spcAft>
              <a:defRPr sz="1200">
                <a:solidFill>
                  <a:schemeClr val="tx1"/>
                </a:solidFill>
                <a:latin typeface="Calibri" pitchFamily="34" charset="0"/>
                <a:ea typeface="MS PGothic" pitchFamily="34" charset="-128"/>
              </a:defRPr>
            </a:lvl7pPr>
            <a:lvl8pPr marL="3307706" indent="-220514" eaLnBrk="0" fontAlgn="base" hangingPunct="0">
              <a:spcBef>
                <a:spcPct val="30000"/>
              </a:spcBef>
              <a:spcAft>
                <a:spcPct val="0"/>
              </a:spcAft>
              <a:defRPr sz="1200">
                <a:solidFill>
                  <a:schemeClr val="tx1"/>
                </a:solidFill>
                <a:latin typeface="Calibri" pitchFamily="34" charset="0"/>
                <a:ea typeface="MS PGothic" pitchFamily="34" charset="-128"/>
              </a:defRPr>
            </a:lvl8pPr>
            <a:lvl9pPr marL="3748733" indent="-220514" eaLnBrk="0" fontAlgn="base" hangingPunct="0">
              <a:spcBef>
                <a:spcPct val="30000"/>
              </a:spcBef>
              <a:spcAft>
                <a:spcPct val="0"/>
              </a:spcAft>
              <a:defRPr sz="1200">
                <a:solidFill>
                  <a:schemeClr val="tx1"/>
                </a:solidFill>
                <a:latin typeface="Calibri" pitchFamily="34" charset="0"/>
                <a:ea typeface="MS PGothic" pitchFamily="34" charset="-128"/>
              </a:defRPr>
            </a:lvl9pPr>
          </a:lstStyle>
          <a:p>
            <a:pPr>
              <a:spcBef>
                <a:spcPct val="0"/>
              </a:spcBef>
            </a:pPr>
            <a:fld id="{EDEB8691-ABC8-49B7-9849-97C7EF9E424F}" type="slidenum">
              <a:rPr lang="en-AU" altLang="en-US" sz="1300">
                <a:solidFill>
                  <a:prstClr val="black"/>
                </a:solidFill>
              </a:rPr>
              <a:pPr>
                <a:spcBef>
                  <a:spcPct val="0"/>
                </a:spcBef>
              </a:pPr>
              <a:t>5</a:t>
            </a:fld>
            <a:endParaRPr lang="en-AU" altLang="en-US" sz="1300">
              <a:solidFill>
                <a:prstClr val="black"/>
              </a:solidFill>
            </a:endParaRPr>
          </a:p>
        </p:txBody>
      </p:sp>
      <p:sp>
        <p:nvSpPr>
          <p:cNvPr id="84995" name="Rectangle 2"/>
          <p:cNvSpPr>
            <a:spLocks noGrp="1" noRot="1" noChangeAspect="1" noChangeArrowheads="1" noTextEdit="1"/>
          </p:cNvSpPr>
          <p:nvPr>
            <p:ph type="sldImg"/>
          </p:nvPr>
        </p:nvSpPr>
        <p:spPr bwMode="auto">
          <a:xfrm>
            <a:off x="3028950" y="857250"/>
            <a:ext cx="3086100" cy="2314575"/>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84996" name="Rectangle 3"/>
          <p:cNvSpPr>
            <a:spLocks noGrp="1" noChangeArrowheads="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AU" dirty="0"/>
              <a:t>As mentioned earlier the early onset familial forms of AD (</a:t>
            </a:r>
            <a:r>
              <a:rPr lang="en-AU" dirty="0" err="1"/>
              <a:t>EOfAD</a:t>
            </a:r>
            <a:r>
              <a:rPr lang="en-AU" dirty="0"/>
              <a:t>) are caused by autosomal dominant mutations in single genes. </a:t>
            </a:r>
          </a:p>
          <a:p>
            <a:pPr marL="0" marR="0" lvl="0" indent="0" algn="l" defTabSz="914400" rtl="0" eaLnBrk="1" fontAlgn="base" latinLnBrk="0" hangingPunct="1">
              <a:lnSpc>
                <a:spcPct val="100000"/>
              </a:lnSpc>
              <a:spcBef>
                <a:spcPct val="0"/>
              </a:spcBef>
              <a:spcAft>
                <a:spcPct val="0"/>
              </a:spcAft>
              <a:buClrTx/>
              <a:buSzTx/>
              <a:buFontTx/>
              <a:buNone/>
              <a:tabLst/>
              <a:defRPr/>
            </a:pPr>
            <a:endParaRPr lang="en-AU" dirty="0"/>
          </a:p>
          <a:p>
            <a:pPr marL="0" marR="0" lvl="0" indent="0" algn="l" defTabSz="914400" rtl="0" eaLnBrk="1" fontAlgn="base" latinLnBrk="0" hangingPunct="1">
              <a:lnSpc>
                <a:spcPct val="100000"/>
              </a:lnSpc>
              <a:spcBef>
                <a:spcPct val="0"/>
              </a:spcBef>
              <a:spcAft>
                <a:spcPct val="0"/>
              </a:spcAft>
              <a:buClrTx/>
              <a:buSzTx/>
              <a:buFontTx/>
              <a:buNone/>
              <a:tabLst/>
              <a:defRPr/>
            </a:pPr>
            <a:endParaRPr lang="en-AU" dirty="0"/>
          </a:p>
          <a:p>
            <a:pPr marL="0" marR="0" lvl="0" indent="0" algn="l" defTabSz="914400" rtl="0" eaLnBrk="1" fontAlgn="base" latinLnBrk="0" hangingPunct="1">
              <a:lnSpc>
                <a:spcPct val="100000"/>
              </a:lnSpc>
              <a:spcBef>
                <a:spcPct val="0"/>
              </a:spcBef>
              <a:spcAft>
                <a:spcPct val="0"/>
              </a:spcAft>
              <a:buClrTx/>
              <a:buSzTx/>
              <a:buFontTx/>
              <a:buNone/>
              <a:tabLst/>
              <a:defRPr/>
            </a:pPr>
            <a:r>
              <a:rPr lang="en-AU" dirty="0"/>
              <a:t>Majority of these mutations occur in the gene PRESENILIN 1 (PSEN1) that encodes a </a:t>
            </a:r>
            <a:r>
              <a:rPr lang="en-AU" dirty="0" err="1"/>
              <a:t>multipass</a:t>
            </a:r>
            <a:r>
              <a:rPr lang="en-AU" dirty="0"/>
              <a:t> integral membrane protein.</a:t>
            </a:r>
          </a:p>
          <a:p>
            <a:pPr eaLnBrk="1" hangingPunct="1">
              <a:spcBef>
                <a:spcPct val="0"/>
              </a:spcBef>
            </a:pPr>
            <a:endParaRPr lang="en-AU" altLang="en-US" dirty="0"/>
          </a:p>
          <a:p>
            <a:pPr eaLnBrk="1" hangingPunct="1">
              <a:spcBef>
                <a:spcPct val="0"/>
              </a:spcBef>
            </a:pPr>
            <a:r>
              <a:rPr lang="en-AU" altLang="en-US" dirty="0"/>
              <a:t>To start with the group investigated the early transcriptomic changes the mutation caused in young, pre-pathology mutant zebrafish brains. </a:t>
            </a:r>
          </a:p>
        </p:txBody>
      </p:sp>
    </p:spTree>
    <p:extLst>
      <p:ext uri="{BB962C8B-B14F-4D97-AF65-F5344CB8AC3E}">
        <p14:creationId xmlns:p14="http://schemas.microsoft.com/office/powerpoint/2010/main" val="13649568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Study design</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C3756CA0-A21A-7F4A-9F80-D9A406C4C117}" type="slidenum">
              <a:rPr lang="en-US" smtClean="0"/>
              <a:t>6</a:t>
            </a:fld>
            <a:endParaRPr lang="en-US"/>
          </a:p>
        </p:txBody>
      </p:sp>
    </p:spTree>
    <p:extLst>
      <p:ext uri="{BB962C8B-B14F-4D97-AF65-F5344CB8AC3E}">
        <p14:creationId xmlns:p14="http://schemas.microsoft.com/office/powerpoint/2010/main" val="15396820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The </a:t>
            </a:r>
            <a:r>
              <a:rPr lang="en-AU" dirty="0" err="1"/>
              <a:t>Lardelli</a:t>
            </a:r>
            <a:r>
              <a:rPr lang="en-AU" dirty="0"/>
              <a:t> lab want to know molecular mechanisms underlying changes in the brain.</a:t>
            </a:r>
          </a:p>
          <a:p>
            <a:endParaRPr lang="en-AU" dirty="0"/>
          </a:p>
          <a:p>
            <a:r>
              <a:rPr lang="en-AU" dirty="0"/>
              <a:t>And this is where we came into the picture. </a:t>
            </a:r>
          </a:p>
          <a:p>
            <a:endParaRPr lang="en-AU" dirty="0"/>
          </a:p>
        </p:txBody>
      </p:sp>
      <p:sp>
        <p:nvSpPr>
          <p:cNvPr id="4" name="Slide Number Placeholder 3"/>
          <p:cNvSpPr>
            <a:spLocks noGrp="1"/>
          </p:cNvSpPr>
          <p:nvPr>
            <p:ph type="sldNum" sz="quarter" idx="5"/>
          </p:nvPr>
        </p:nvSpPr>
        <p:spPr/>
        <p:txBody>
          <a:bodyPr/>
          <a:lstStyle/>
          <a:p>
            <a:fld id="{1ED5879E-FCC4-4016-B024-BE7C3AEF369B}" type="slidenum">
              <a:rPr lang="en-US" altLang="en-US" smtClean="0"/>
              <a:pPr/>
              <a:t>8</a:t>
            </a:fld>
            <a:endParaRPr lang="en-US" altLang="en-US"/>
          </a:p>
        </p:txBody>
      </p:sp>
    </p:spTree>
    <p:extLst>
      <p:ext uri="{BB962C8B-B14F-4D97-AF65-F5344CB8AC3E}">
        <p14:creationId xmlns:p14="http://schemas.microsoft.com/office/powerpoint/2010/main" val="622703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028950" y="857250"/>
            <a:ext cx="3086100" cy="2314575"/>
          </a:xfrm>
        </p:spPr>
      </p:sp>
      <p:sp>
        <p:nvSpPr>
          <p:cNvPr id="3" name="Notes Placeholder 2"/>
          <p:cNvSpPr>
            <a:spLocks noGrp="1"/>
          </p:cNvSpPr>
          <p:nvPr>
            <p:ph type="body" idx="1"/>
          </p:nvPr>
        </p:nvSpPr>
        <p:spPr/>
        <p:txBody>
          <a:bodyPr/>
          <a:lstStyle/>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C3756CA0-A21A-7F4A-9F80-D9A406C4C117}" type="slidenum">
              <a:rPr lang="en-US" smtClean="0"/>
              <a:t>9</a:t>
            </a:fld>
            <a:endParaRPr lang="en-US"/>
          </a:p>
        </p:txBody>
      </p:sp>
    </p:spTree>
    <p:extLst>
      <p:ext uri="{BB962C8B-B14F-4D97-AF65-F5344CB8AC3E}">
        <p14:creationId xmlns:p14="http://schemas.microsoft.com/office/powerpoint/2010/main" val="28846619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with half the WT brains presenting different metabolic signatures.</a:t>
            </a:r>
          </a:p>
        </p:txBody>
      </p:sp>
      <p:sp>
        <p:nvSpPr>
          <p:cNvPr id="4" name="Slide Number Placeholder 3"/>
          <p:cNvSpPr>
            <a:spLocks noGrp="1"/>
          </p:cNvSpPr>
          <p:nvPr>
            <p:ph type="sldNum" sz="quarter" idx="5"/>
          </p:nvPr>
        </p:nvSpPr>
        <p:spPr/>
        <p:txBody>
          <a:bodyPr/>
          <a:lstStyle/>
          <a:p>
            <a:fld id="{1ED5879E-FCC4-4016-B024-BE7C3AEF369B}" type="slidenum">
              <a:rPr lang="en-US" altLang="en-US" smtClean="0"/>
              <a:pPr/>
              <a:t>13</a:t>
            </a:fld>
            <a:endParaRPr lang="en-US" altLang="en-US"/>
          </a:p>
        </p:txBody>
      </p:sp>
    </p:spTree>
    <p:extLst>
      <p:ext uri="{BB962C8B-B14F-4D97-AF65-F5344CB8AC3E}">
        <p14:creationId xmlns:p14="http://schemas.microsoft.com/office/powerpoint/2010/main" val="37048491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ma</a:t>
            </a:r>
          </a:p>
        </p:txBody>
      </p:sp>
      <p:sp>
        <p:nvSpPr>
          <p:cNvPr id="4" name="Slide Number Placeholder 3"/>
          <p:cNvSpPr>
            <a:spLocks noGrp="1"/>
          </p:cNvSpPr>
          <p:nvPr>
            <p:ph type="sldNum" sz="quarter" idx="5"/>
          </p:nvPr>
        </p:nvSpPr>
        <p:spPr/>
        <p:txBody>
          <a:bodyPr/>
          <a:lstStyle/>
          <a:p>
            <a:fld id="{1ED5879E-FCC4-4016-B024-BE7C3AEF369B}" type="slidenum">
              <a:rPr lang="en-US" altLang="en-US" smtClean="0"/>
              <a:pPr/>
              <a:t>14</a:t>
            </a:fld>
            <a:endParaRPr lang="en-US" altLang="en-US"/>
          </a:p>
        </p:txBody>
      </p:sp>
    </p:spTree>
    <p:extLst>
      <p:ext uri="{BB962C8B-B14F-4D97-AF65-F5344CB8AC3E}">
        <p14:creationId xmlns:p14="http://schemas.microsoft.com/office/powerpoint/2010/main" val="78946013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file://localhost/Users/picographic/Desktop/MA_PPT_final_1.png" TargetMode="External"/><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MA_PPT_final_1.png" descr="/Users/picographic/Desktop/MA_PPT_final_1.png"/>
          <p:cNvPicPr>
            <a:picLocks noChangeAspect="1"/>
          </p:cNvPicPr>
          <p:nvPr userDrawn="1"/>
        </p:nvPicPr>
        <p:blipFill>
          <a:blip r:embed="rId2" r:link="rId3" cstate="print">
            <a:extLst>
              <a:ext uri="{28A0092B-C50C-407E-A947-70E740481C1C}">
                <a14:useLocalDpi xmlns:a14="http://schemas.microsoft.com/office/drawing/2010/main" val="0"/>
              </a:ext>
            </a:extLst>
          </a:blip>
          <a:stretch>
            <a:fillRect/>
          </a:stretch>
        </p:blipFill>
        <p:spPr>
          <a:xfrm>
            <a:off x="0" y="0"/>
            <a:ext cx="9144000" cy="6857464"/>
          </a:xfrm>
          <a:prstGeom prst="rect">
            <a:avLst/>
          </a:prstGeom>
        </p:spPr>
      </p:pic>
      <p:sp>
        <p:nvSpPr>
          <p:cNvPr id="107539" name="Rectangle 19"/>
          <p:cNvSpPr>
            <a:spLocks noGrp="1" noChangeArrowheads="1"/>
          </p:cNvSpPr>
          <p:nvPr>
            <p:ph type="ctrTitle"/>
          </p:nvPr>
        </p:nvSpPr>
        <p:spPr bwMode="auto">
          <a:xfrm>
            <a:off x="648000" y="2160000"/>
            <a:ext cx="8056800" cy="14400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a:defRPr sz="5000" kern="1200" spc="-120">
                <a:solidFill>
                  <a:schemeClr val="tx1"/>
                </a:solidFill>
              </a:defRPr>
            </a:lvl1pPr>
          </a:lstStyle>
          <a:p>
            <a:pPr lvl="0"/>
            <a:r>
              <a:rPr lang="en-US" altLang="en-US" noProof="0" dirty="0"/>
              <a:t>Click to edit Master title style</a:t>
            </a:r>
          </a:p>
        </p:txBody>
      </p:sp>
      <p:sp>
        <p:nvSpPr>
          <p:cNvPr id="107540" name="Rectangle 20"/>
          <p:cNvSpPr>
            <a:spLocks noGrp="1" noChangeArrowheads="1"/>
          </p:cNvSpPr>
          <p:nvPr>
            <p:ph type="subTitle" idx="1"/>
          </p:nvPr>
        </p:nvSpPr>
        <p:spPr bwMode="auto">
          <a:xfrm>
            <a:off x="611560" y="3789040"/>
            <a:ext cx="8136904" cy="936104"/>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buFont typeface="Wingdings" pitchFamily="2" charset="2"/>
              <a:buNone/>
              <a:defRPr sz="3200" b="0" i="0">
                <a:latin typeface="+mn-lt"/>
              </a:defRPr>
            </a:lvl1pPr>
          </a:lstStyle>
          <a:p>
            <a:pPr lvl="0"/>
            <a:r>
              <a:rPr lang="en-US" altLang="en-US" noProof="0" dirty="0"/>
              <a:t>Click to edit Master subtitle style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endParaRPr lang="en-AU"/>
          </a:p>
        </p:txBody>
      </p:sp>
      <p:sp>
        <p:nvSpPr>
          <p:cNvPr id="3" name="Vertical Text Placeholder 2"/>
          <p:cNvSpPr>
            <a:spLocks noGrp="1"/>
          </p:cNvSpPr>
          <p:nvPr>
            <p:ph type="body" orient="vert" idx="1"/>
          </p:nvPr>
        </p:nvSpPr>
        <p:spPr>
          <a:xfrm>
            <a:off x="457200" y="1600200"/>
            <a:ext cx="8229600" cy="452596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Footer Placeholder 3"/>
          <p:cNvSpPr>
            <a:spLocks noGrp="1"/>
          </p:cNvSpPr>
          <p:nvPr>
            <p:ph type="ftr" sz="quarter" idx="10"/>
          </p:nvPr>
        </p:nvSpPr>
        <p:spPr/>
        <p:txBody>
          <a:bodyPr/>
          <a:lstStyle>
            <a:lvl1pPr>
              <a:defRPr/>
            </a:lvl1pPr>
          </a:lstStyle>
          <a:p>
            <a:endParaRPr lang="en-US" altLang="en-US"/>
          </a:p>
        </p:txBody>
      </p:sp>
      <p:sp>
        <p:nvSpPr>
          <p:cNvPr id="5" name="Slide Number Placeholder 4"/>
          <p:cNvSpPr>
            <a:spLocks noGrp="1"/>
          </p:cNvSpPr>
          <p:nvPr>
            <p:ph type="sldNum" sz="quarter" idx="11"/>
          </p:nvPr>
        </p:nvSpPr>
        <p:spPr/>
        <p:txBody>
          <a:bodyPr/>
          <a:lstStyle>
            <a:lvl1pPr>
              <a:defRPr/>
            </a:lvl1pPr>
          </a:lstStyle>
          <a:p>
            <a:fld id="{BBD21C7C-15B3-498B-9EFA-A46ABCE4D2B5}" type="slidenum">
              <a:rPr lang="en-US" altLang="en-US"/>
              <a:pPr/>
              <a:t>‹#›</a:t>
            </a:fld>
            <a:endParaRPr lang="en-US" altLang="en-US"/>
          </a:p>
        </p:txBody>
      </p:sp>
      <p:sp>
        <p:nvSpPr>
          <p:cNvPr id="6" name="Date Placeholder 5"/>
          <p:cNvSpPr>
            <a:spLocks noGrp="1"/>
          </p:cNvSpPr>
          <p:nvPr>
            <p:ph type="dt" sz="half" idx="12"/>
          </p:nvPr>
        </p:nvSpPr>
        <p:spPr/>
        <p:txBody>
          <a:bodyPr/>
          <a:lstStyle>
            <a:lvl1pPr>
              <a:defRPr/>
            </a:lvl1pPr>
          </a:lstStyle>
          <a:p>
            <a:endParaRPr lang="en-US" altLang="en-US"/>
          </a:p>
        </p:txBody>
      </p:sp>
    </p:spTree>
    <p:extLst>
      <p:ext uri="{BB962C8B-B14F-4D97-AF65-F5344CB8AC3E}">
        <p14:creationId xmlns:p14="http://schemas.microsoft.com/office/powerpoint/2010/main" val="28809409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en-US"/>
              <a:t>Click to edit Master title style</a:t>
            </a:r>
            <a:endParaRPr lang="en-AU"/>
          </a:p>
        </p:txBody>
      </p:sp>
      <p:sp>
        <p:nvSpPr>
          <p:cNvPr id="3" name="Vertical Text Placeholder 2"/>
          <p:cNvSpPr>
            <a:spLocks noGrp="1"/>
          </p:cNvSpPr>
          <p:nvPr>
            <p:ph type="body" orient="vert" idx="1"/>
          </p:nvPr>
        </p:nvSpPr>
        <p:spPr>
          <a:xfrm>
            <a:off x="457200" y="274638"/>
            <a:ext cx="6019800" cy="585152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Footer Placeholder 3"/>
          <p:cNvSpPr>
            <a:spLocks noGrp="1"/>
          </p:cNvSpPr>
          <p:nvPr>
            <p:ph type="ftr" sz="quarter" idx="10"/>
          </p:nvPr>
        </p:nvSpPr>
        <p:spPr/>
        <p:txBody>
          <a:bodyPr/>
          <a:lstStyle>
            <a:lvl1pPr>
              <a:defRPr/>
            </a:lvl1pPr>
          </a:lstStyle>
          <a:p>
            <a:endParaRPr lang="en-US" altLang="en-US"/>
          </a:p>
        </p:txBody>
      </p:sp>
      <p:sp>
        <p:nvSpPr>
          <p:cNvPr id="5" name="Slide Number Placeholder 4"/>
          <p:cNvSpPr>
            <a:spLocks noGrp="1"/>
          </p:cNvSpPr>
          <p:nvPr>
            <p:ph type="sldNum" sz="quarter" idx="11"/>
          </p:nvPr>
        </p:nvSpPr>
        <p:spPr/>
        <p:txBody>
          <a:bodyPr/>
          <a:lstStyle>
            <a:lvl1pPr>
              <a:defRPr/>
            </a:lvl1pPr>
          </a:lstStyle>
          <a:p>
            <a:fld id="{DCA9A957-B6B3-4F7D-B42F-01EAF0AD5B2E}" type="slidenum">
              <a:rPr lang="en-US" altLang="en-US"/>
              <a:pPr/>
              <a:t>‹#›</a:t>
            </a:fld>
            <a:endParaRPr lang="en-US" altLang="en-US"/>
          </a:p>
        </p:txBody>
      </p:sp>
      <p:sp>
        <p:nvSpPr>
          <p:cNvPr id="6" name="Date Placeholder 5"/>
          <p:cNvSpPr>
            <a:spLocks noGrp="1"/>
          </p:cNvSpPr>
          <p:nvPr>
            <p:ph type="dt" sz="half" idx="12"/>
          </p:nvPr>
        </p:nvSpPr>
        <p:spPr/>
        <p:txBody>
          <a:bodyPr/>
          <a:lstStyle>
            <a:lvl1pPr>
              <a:defRPr/>
            </a:lvl1pPr>
          </a:lstStyle>
          <a:p>
            <a:endParaRPr lang="en-US" altLang="en-US"/>
          </a:p>
        </p:txBody>
      </p:sp>
    </p:spTree>
    <p:extLst>
      <p:ext uri="{BB962C8B-B14F-4D97-AF65-F5344CB8AC3E}">
        <p14:creationId xmlns:p14="http://schemas.microsoft.com/office/powerpoint/2010/main" val="19342586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01627" y="228600"/>
            <a:ext cx="8540750" cy="1143000"/>
          </a:xfrm>
        </p:spPr>
        <p:txBody>
          <a:bodyPr/>
          <a:lstStyle/>
          <a:p>
            <a:r>
              <a:rPr lang="en-US"/>
              <a:t>Click to edit Master title style</a:t>
            </a:r>
            <a:endParaRPr lang="en-AU"/>
          </a:p>
        </p:txBody>
      </p:sp>
      <p:sp>
        <p:nvSpPr>
          <p:cNvPr id="3" name="Text Placeholder 2"/>
          <p:cNvSpPr>
            <a:spLocks noGrp="1"/>
          </p:cNvSpPr>
          <p:nvPr>
            <p:ph type="body" sz="half" idx="1"/>
          </p:nvPr>
        </p:nvSpPr>
        <p:spPr>
          <a:xfrm>
            <a:off x="301627" y="1600200"/>
            <a:ext cx="4194175" cy="44989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p:cNvSpPr>
            <a:spLocks noGrp="1"/>
          </p:cNvSpPr>
          <p:nvPr>
            <p:ph sz="half" idx="2"/>
          </p:nvPr>
        </p:nvSpPr>
        <p:spPr>
          <a:xfrm>
            <a:off x="4648202" y="1600200"/>
            <a:ext cx="4194175" cy="44989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p:cNvSpPr>
            <a:spLocks noGrp="1"/>
          </p:cNvSpPr>
          <p:nvPr>
            <p:ph type="dt" sz="half" idx="10"/>
          </p:nvPr>
        </p:nvSpPr>
        <p:spPr/>
        <p:txBody>
          <a:bodyPr rtlCol="0"/>
          <a:lstStyle>
            <a:lvl1pPr fontAlgn="auto">
              <a:spcBef>
                <a:spcPts val="0"/>
              </a:spcBef>
              <a:spcAft>
                <a:spcPts val="0"/>
              </a:spcAft>
              <a:defRPr>
                <a:solidFill>
                  <a:schemeClr val="tx1">
                    <a:tint val="75000"/>
                  </a:schemeClr>
                </a:solidFill>
                <a:latin typeface="+mn-lt"/>
                <a:ea typeface="+mn-ea"/>
                <a:cs typeface="+mn-cs"/>
              </a:defRPr>
            </a:lvl1pPr>
          </a:lstStyle>
          <a:p>
            <a:pPr>
              <a:defRPr/>
            </a:pPr>
            <a:endParaRPr lang="en-AU">
              <a:solidFill>
                <a:prstClr val="black">
                  <a:tint val="75000"/>
                </a:prstClr>
              </a:solidFill>
            </a:endParaRPr>
          </a:p>
        </p:txBody>
      </p:sp>
      <p:sp>
        <p:nvSpPr>
          <p:cNvPr id="6" name="Footer Placeholder 5"/>
          <p:cNvSpPr>
            <a:spLocks noGrp="1"/>
          </p:cNvSpPr>
          <p:nvPr>
            <p:ph type="ftr" sz="quarter" idx="11"/>
          </p:nvPr>
        </p:nvSpPr>
        <p:spPr/>
        <p:txBody>
          <a:bodyPr/>
          <a:lstStyle>
            <a:lvl1pPr>
              <a:defRPr/>
            </a:lvl1pPr>
          </a:lstStyle>
          <a:p>
            <a:pPr>
              <a:defRPr/>
            </a:pPr>
            <a:endParaRPr lang="en-AU">
              <a:solidFill>
                <a:prstClr val="black">
                  <a:tint val="75000"/>
                </a:prstClr>
              </a:solidFill>
            </a:endParaRPr>
          </a:p>
        </p:txBody>
      </p:sp>
      <p:sp>
        <p:nvSpPr>
          <p:cNvPr id="7" name="Slide Number Placeholder 6"/>
          <p:cNvSpPr>
            <a:spLocks noGrp="1"/>
          </p:cNvSpPr>
          <p:nvPr>
            <p:ph type="sldNum" sz="quarter" idx="12"/>
          </p:nvPr>
        </p:nvSpPr>
        <p:spPr/>
        <p:txBody>
          <a:bodyPr/>
          <a:lstStyle>
            <a:lvl1pPr>
              <a:defRPr/>
            </a:lvl1pPr>
          </a:lstStyle>
          <a:p>
            <a:pPr>
              <a:defRPr/>
            </a:pPr>
            <a:fld id="{E675380D-78F3-475C-B152-F8011863201D}" type="slidenum">
              <a:rPr lang="en-AU" altLang="en-US"/>
              <a:pPr>
                <a:defRPr/>
              </a:pPr>
              <a:t>‹#›</a:t>
            </a:fld>
            <a:endParaRPr lang="en-AU" altLang="en-US"/>
          </a:p>
        </p:txBody>
      </p:sp>
    </p:spTree>
    <p:extLst>
      <p:ext uri="{BB962C8B-B14F-4D97-AF65-F5344CB8AC3E}">
        <p14:creationId xmlns:p14="http://schemas.microsoft.com/office/powerpoint/2010/main" val="27180498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5760000" cy="1080000"/>
          </a:xfrm>
          <a:prstGeom prst="rect">
            <a:avLst/>
          </a:prstGeom>
        </p:spPr>
        <p:txBody>
          <a:bodyPr lIns="0" tIns="0" rIns="0" bIns="0"/>
          <a:lstStyle>
            <a:lvl1pPr>
              <a:defRPr sz="3600" kern="1200" spc="-100"/>
            </a:lvl1pPr>
          </a:lstStyle>
          <a:p>
            <a:r>
              <a:rPr lang="en-US" dirty="0"/>
              <a:t>Click to edit Master title style</a:t>
            </a:r>
            <a:endParaRPr lang="en-AU" dirty="0"/>
          </a:p>
        </p:txBody>
      </p:sp>
      <p:sp>
        <p:nvSpPr>
          <p:cNvPr id="3" name="Content Placeholder 2"/>
          <p:cNvSpPr>
            <a:spLocks noGrp="1"/>
          </p:cNvSpPr>
          <p:nvPr>
            <p:ph idx="1"/>
          </p:nvPr>
        </p:nvSpPr>
        <p:spPr>
          <a:xfrm>
            <a:off x="457200" y="1600200"/>
            <a:ext cx="8229600" cy="4525963"/>
          </a:xfrm>
          <a:prstGeom prst="rect">
            <a:avLst/>
          </a:prstGeom>
        </p:spPr>
        <p:txBody>
          <a:bodyPr/>
          <a:lstStyle>
            <a:lvl1pPr>
              <a:defRPr sz="3200"/>
            </a:lvl1pPr>
            <a:lvl2pPr>
              <a:defRPr sz="2800"/>
            </a:lvl2pPr>
            <a:lvl3pPr>
              <a:defRPr sz="2400"/>
            </a:lvl3pPr>
            <a:lvl4pPr>
              <a:defRPr sz="20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4" name="Footer Placeholder 3"/>
          <p:cNvSpPr>
            <a:spLocks noGrp="1"/>
          </p:cNvSpPr>
          <p:nvPr>
            <p:ph type="ftr" sz="quarter" idx="10"/>
          </p:nvPr>
        </p:nvSpPr>
        <p:spPr/>
        <p:txBody>
          <a:bodyPr/>
          <a:lstStyle>
            <a:lvl1pPr>
              <a:defRPr/>
            </a:lvl1pPr>
          </a:lstStyle>
          <a:p>
            <a:endParaRPr lang="en-US" altLang="en-US"/>
          </a:p>
        </p:txBody>
      </p:sp>
      <p:sp>
        <p:nvSpPr>
          <p:cNvPr id="5" name="Slide Number Placeholder 4"/>
          <p:cNvSpPr>
            <a:spLocks noGrp="1"/>
          </p:cNvSpPr>
          <p:nvPr>
            <p:ph type="sldNum" sz="quarter" idx="11"/>
          </p:nvPr>
        </p:nvSpPr>
        <p:spPr/>
        <p:txBody>
          <a:bodyPr/>
          <a:lstStyle>
            <a:lvl1pPr>
              <a:defRPr/>
            </a:lvl1pPr>
          </a:lstStyle>
          <a:p>
            <a:fld id="{DBF5BB59-8A11-4DB9-B482-1CDF65FBD5BB}" type="slidenum">
              <a:rPr lang="en-US" altLang="en-US"/>
              <a:pPr/>
              <a:t>‹#›</a:t>
            </a:fld>
            <a:endParaRPr lang="en-US" altLang="en-US"/>
          </a:p>
        </p:txBody>
      </p:sp>
      <p:sp>
        <p:nvSpPr>
          <p:cNvPr id="6" name="Date Placeholder 5"/>
          <p:cNvSpPr>
            <a:spLocks noGrp="1"/>
          </p:cNvSpPr>
          <p:nvPr>
            <p:ph type="dt" sz="half" idx="12"/>
          </p:nvPr>
        </p:nvSpPr>
        <p:spPr/>
        <p:txBody>
          <a:bodyPr/>
          <a:lstStyle>
            <a:lvl1pPr>
              <a:defRPr/>
            </a:lvl1pPr>
          </a:lstStyle>
          <a:p>
            <a:endParaRPr lang="en-US" altLang="en-US"/>
          </a:p>
        </p:txBody>
      </p:sp>
    </p:spTree>
    <p:extLst>
      <p:ext uri="{BB962C8B-B14F-4D97-AF65-F5344CB8AC3E}">
        <p14:creationId xmlns:p14="http://schemas.microsoft.com/office/powerpoint/2010/main" val="3620205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en-US"/>
              <a:t>Click to edit Master title style</a:t>
            </a:r>
            <a:endParaRPr lang="en-AU"/>
          </a:p>
        </p:txBody>
      </p:sp>
      <p:sp>
        <p:nvSpPr>
          <p:cNvPr id="3" name="Text Placeholder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Footer Placeholder 3"/>
          <p:cNvSpPr>
            <a:spLocks noGrp="1"/>
          </p:cNvSpPr>
          <p:nvPr>
            <p:ph type="ftr" sz="quarter" idx="10"/>
          </p:nvPr>
        </p:nvSpPr>
        <p:spPr/>
        <p:txBody>
          <a:bodyPr/>
          <a:lstStyle>
            <a:lvl1pPr>
              <a:defRPr/>
            </a:lvl1pPr>
          </a:lstStyle>
          <a:p>
            <a:endParaRPr lang="en-US" altLang="en-US"/>
          </a:p>
        </p:txBody>
      </p:sp>
      <p:sp>
        <p:nvSpPr>
          <p:cNvPr id="5" name="Slide Number Placeholder 4"/>
          <p:cNvSpPr>
            <a:spLocks noGrp="1"/>
          </p:cNvSpPr>
          <p:nvPr>
            <p:ph type="sldNum" sz="quarter" idx="11"/>
          </p:nvPr>
        </p:nvSpPr>
        <p:spPr/>
        <p:txBody>
          <a:bodyPr/>
          <a:lstStyle>
            <a:lvl1pPr>
              <a:defRPr/>
            </a:lvl1pPr>
          </a:lstStyle>
          <a:p>
            <a:fld id="{DAAF080C-39CD-4E3D-8EE1-2642AEA7C531}" type="slidenum">
              <a:rPr lang="en-US" altLang="en-US"/>
              <a:pPr/>
              <a:t>‹#›</a:t>
            </a:fld>
            <a:endParaRPr lang="en-US" altLang="en-US"/>
          </a:p>
        </p:txBody>
      </p:sp>
      <p:sp>
        <p:nvSpPr>
          <p:cNvPr id="6" name="Date Placeholder 5"/>
          <p:cNvSpPr>
            <a:spLocks noGrp="1"/>
          </p:cNvSpPr>
          <p:nvPr>
            <p:ph type="dt" sz="half" idx="12"/>
          </p:nvPr>
        </p:nvSpPr>
        <p:spPr/>
        <p:txBody>
          <a:bodyPr/>
          <a:lstStyle>
            <a:lvl1pPr>
              <a:defRPr/>
            </a:lvl1pPr>
          </a:lstStyle>
          <a:p>
            <a:endParaRPr lang="en-US" altLang="en-US"/>
          </a:p>
        </p:txBody>
      </p:sp>
    </p:spTree>
    <p:extLst>
      <p:ext uri="{BB962C8B-B14F-4D97-AF65-F5344CB8AC3E}">
        <p14:creationId xmlns:p14="http://schemas.microsoft.com/office/powerpoint/2010/main" val="18902113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endParaRPr lang="en-AU"/>
          </a:p>
        </p:txBody>
      </p:sp>
      <p:sp>
        <p:nvSpPr>
          <p:cNvPr id="3" name="Content Placeholder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Footer Placeholder 4"/>
          <p:cNvSpPr>
            <a:spLocks noGrp="1"/>
          </p:cNvSpPr>
          <p:nvPr>
            <p:ph type="ftr" sz="quarter" idx="10"/>
          </p:nvPr>
        </p:nvSpPr>
        <p:spPr/>
        <p:txBody>
          <a:bodyPr/>
          <a:lstStyle>
            <a:lvl1pPr>
              <a:defRPr/>
            </a:lvl1pPr>
          </a:lstStyle>
          <a:p>
            <a:endParaRPr lang="en-US" altLang="en-US"/>
          </a:p>
        </p:txBody>
      </p:sp>
      <p:sp>
        <p:nvSpPr>
          <p:cNvPr id="6" name="Slide Number Placeholder 5"/>
          <p:cNvSpPr>
            <a:spLocks noGrp="1"/>
          </p:cNvSpPr>
          <p:nvPr>
            <p:ph type="sldNum" sz="quarter" idx="11"/>
          </p:nvPr>
        </p:nvSpPr>
        <p:spPr/>
        <p:txBody>
          <a:bodyPr/>
          <a:lstStyle>
            <a:lvl1pPr>
              <a:defRPr/>
            </a:lvl1pPr>
          </a:lstStyle>
          <a:p>
            <a:fld id="{DB1CEE41-BEFA-40C0-A3F4-B47714A2059A}" type="slidenum">
              <a:rPr lang="en-US" altLang="en-US"/>
              <a:pPr/>
              <a:t>‹#›</a:t>
            </a:fld>
            <a:endParaRPr lang="en-US" altLang="en-US"/>
          </a:p>
        </p:txBody>
      </p:sp>
      <p:sp>
        <p:nvSpPr>
          <p:cNvPr id="7" name="Date Placeholder 6"/>
          <p:cNvSpPr>
            <a:spLocks noGrp="1"/>
          </p:cNvSpPr>
          <p:nvPr>
            <p:ph type="dt" sz="half" idx="12"/>
          </p:nvPr>
        </p:nvSpPr>
        <p:spPr/>
        <p:txBody>
          <a:bodyPr/>
          <a:lstStyle>
            <a:lvl1pPr>
              <a:defRPr/>
            </a:lvl1pPr>
          </a:lstStyle>
          <a:p>
            <a:endParaRPr lang="en-US" altLang="en-US"/>
          </a:p>
        </p:txBody>
      </p:sp>
    </p:spTree>
    <p:extLst>
      <p:ext uri="{BB962C8B-B14F-4D97-AF65-F5344CB8AC3E}">
        <p14:creationId xmlns:p14="http://schemas.microsoft.com/office/powerpoint/2010/main" val="8292436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a:lvl1pPr>
          </a:lstStyle>
          <a:p>
            <a:r>
              <a:rPr lang="en-US"/>
              <a:t>Click to edit Master title style</a:t>
            </a:r>
            <a:endParaRPr lang="en-AU"/>
          </a:p>
        </p:txBody>
      </p:sp>
      <p:sp>
        <p:nvSpPr>
          <p:cNvPr id="3" name="Text Placeholder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Footer Placeholder 6"/>
          <p:cNvSpPr>
            <a:spLocks noGrp="1"/>
          </p:cNvSpPr>
          <p:nvPr>
            <p:ph type="ftr" sz="quarter" idx="10"/>
          </p:nvPr>
        </p:nvSpPr>
        <p:spPr/>
        <p:txBody>
          <a:bodyPr/>
          <a:lstStyle>
            <a:lvl1pPr>
              <a:defRPr/>
            </a:lvl1pPr>
          </a:lstStyle>
          <a:p>
            <a:endParaRPr lang="en-US" altLang="en-US"/>
          </a:p>
        </p:txBody>
      </p:sp>
      <p:sp>
        <p:nvSpPr>
          <p:cNvPr id="8" name="Slide Number Placeholder 7"/>
          <p:cNvSpPr>
            <a:spLocks noGrp="1"/>
          </p:cNvSpPr>
          <p:nvPr>
            <p:ph type="sldNum" sz="quarter" idx="11"/>
          </p:nvPr>
        </p:nvSpPr>
        <p:spPr/>
        <p:txBody>
          <a:bodyPr/>
          <a:lstStyle>
            <a:lvl1pPr>
              <a:defRPr/>
            </a:lvl1pPr>
          </a:lstStyle>
          <a:p>
            <a:fld id="{7F989D94-88D2-441B-AECC-255EC1FCC0EF}" type="slidenum">
              <a:rPr lang="en-US" altLang="en-US"/>
              <a:pPr/>
              <a:t>‹#›</a:t>
            </a:fld>
            <a:endParaRPr lang="en-US" altLang="en-US"/>
          </a:p>
        </p:txBody>
      </p:sp>
      <p:sp>
        <p:nvSpPr>
          <p:cNvPr id="9" name="Date Placeholder 8"/>
          <p:cNvSpPr>
            <a:spLocks noGrp="1"/>
          </p:cNvSpPr>
          <p:nvPr>
            <p:ph type="dt" sz="half" idx="12"/>
          </p:nvPr>
        </p:nvSpPr>
        <p:spPr/>
        <p:txBody>
          <a:bodyPr/>
          <a:lstStyle>
            <a:lvl1pPr>
              <a:defRPr/>
            </a:lvl1pPr>
          </a:lstStyle>
          <a:p>
            <a:endParaRPr lang="en-US" altLang="en-US"/>
          </a:p>
        </p:txBody>
      </p:sp>
    </p:spTree>
    <p:extLst>
      <p:ext uri="{BB962C8B-B14F-4D97-AF65-F5344CB8AC3E}">
        <p14:creationId xmlns:p14="http://schemas.microsoft.com/office/powerpoint/2010/main" val="19627659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endParaRPr lang="en-AU"/>
          </a:p>
        </p:txBody>
      </p:sp>
      <p:sp>
        <p:nvSpPr>
          <p:cNvPr id="3" name="Footer Placeholder 2"/>
          <p:cNvSpPr>
            <a:spLocks noGrp="1"/>
          </p:cNvSpPr>
          <p:nvPr>
            <p:ph type="ftr" sz="quarter" idx="10"/>
          </p:nvPr>
        </p:nvSpPr>
        <p:spPr/>
        <p:txBody>
          <a:bodyPr/>
          <a:lstStyle>
            <a:lvl1pPr>
              <a:defRPr/>
            </a:lvl1pPr>
          </a:lstStyle>
          <a:p>
            <a:endParaRPr lang="en-US" altLang="en-US"/>
          </a:p>
        </p:txBody>
      </p:sp>
      <p:sp>
        <p:nvSpPr>
          <p:cNvPr id="4" name="Slide Number Placeholder 3"/>
          <p:cNvSpPr>
            <a:spLocks noGrp="1"/>
          </p:cNvSpPr>
          <p:nvPr>
            <p:ph type="sldNum" sz="quarter" idx="11"/>
          </p:nvPr>
        </p:nvSpPr>
        <p:spPr/>
        <p:txBody>
          <a:bodyPr/>
          <a:lstStyle>
            <a:lvl1pPr>
              <a:defRPr/>
            </a:lvl1pPr>
          </a:lstStyle>
          <a:p>
            <a:fld id="{9C8C567D-6569-4AFC-8A5F-DAA8097C646A}" type="slidenum">
              <a:rPr lang="en-US" altLang="en-US"/>
              <a:pPr/>
              <a:t>‹#›</a:t>
            </a:fld>
            <a:endParaRPr lang="en-US" altLang="en-US"/>
          </a:p>
        </p:txBody>
      </p:sp>
      <p:sp>
        <p:nvSpPr>
          <p:cNvPr id="5" name="Date Placeholder 4"/>
          <p:cNvSpPr>
            <a:spLocks noGrp="1"/>
          </p:cNvSpPr>
          <p:nvPr>
            <p:ph type="dt" sz="half" idx="12"/>
          </p:nvPr>
        </p:nvSpPr>
        <p:spPr/>
        <p:txBody>
          <a:bodyPr/>
          <a:lstStyle>
            <a:lvl1pPr>
              <a:defRPr/>
            </a:lvl1pPr>
          </a:lstStyle>
          <a:p>
            <a:endParaRPr lang="en-US" altLang="en-US"/>
          </a:p>
        </p:txBody>
      </p:sp>
    </p:spTree>
    <p:extLst>
      <p:ext uri="{BB962C8B-B14F-4D97-AF65-F5344CB8AC3E}">
        <p14:creationId xmlns:p14="http://schemas.microsoft.com/office/powerpoint/2010/main" val="35113665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a:defRPr/>
            </a:lvl1pPr>
          </a:lstStyle>
          <a:p>
            <a:endParaRPr lang="en-US" altLang="en-US"/>
          </a:p>
        </p:txBody>
      </p:sp>
      <p:sp>
        <p:nvSpPr>
          <p:cNvPr id="3" name="Slide Number Placeholder 2"/>
          <p:cNvSpPr>
            <a:spLocks noGrp="1"/>
          </p:cNvSpPr>
          <p:nvPr>
            <p:ph type="sldNum" sz="quarter" idx="11"/>
          </p:nvPr>
        </p:nvSpPr>
        <p:spPr/>
        <p:txBody>
          <a:bodyPr/>
          <a:lstStyle>
            <a:lvl1pPr>
              <a:defRPr/>
            </a:lvl1pPr>
          </a:lstStyle>
          <a:p>
            <a:fld id="{7F196E35-013E-455A-9DA4-A138BE048C89}" type="slidenum">
              <a:rPr lang="en-US" altLang="en-US"/>
              <a:pPr/>
              <a:t>‹#›</a:t>
            </a:fld>
            <a:endParaRPr lang="en-US" altLang="en-US"/>
          </a:p>
        </p:txBody>
      </p:sp>
      <p:sp>
        <p:nvSpPr>
          <p:cNvPr id="4" name="Date Placeholder 3"/>
          <p:cNvSpPr>
            <a:spLocks noGrp="1"/>
          </p:cNvSpPr>
          <p:nvPr>
            <p:ph type="dt" sz="half" idx="12"/>
          </p:nvPr>
        </p:nvSpPr>
        <p:spPr/>
        <p:txBody>
          <a:bodyPr/>
          <a:lstStyle>
            <a:lvl1pPr>
              <a:defRPr/>
            </a:lvl1pPr>
          </a:lstStyle>
          <a:p>
            <a:endParaRPr lang="en-US" altLang="en-US"/>
          </a:p>
        </p:txBody>
      </p:sp>
    </p:spTree>
    <p:extLst>
      <p:ext uri="{BB962C8B-B14F-4D97-AF65-F5344CB8AC3E}">
        <p14:creationId xmlns:p14="http://schemas.microsoft.com/office/powerpoint/2010/main" val="11545724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anchor="b"/>
          <a:lstStyle>
            <a:lvl1pPr algn="l">
              <a:defRPr sz="2000" b="1"/>
            </a:lvl1pPr>
          </a:lstStyle>
          <a:p>
            <a:r>
              <a:rPr lang="en-US"/>
              <a:t>Click to edit Master title style</a:t>
            </a:r>
            <a:endParaRPr lang="en-AU"/>
          </a:p>
        </p:txBody>
      </p:sp>
      <p:sp>
        <p:nvSpPr>
          <p:cNvPr id="3" name="Content Placeholder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p:cNvSpPr>
            <a:spLocks noGrp="1"/>
          </p:cNvSpPr>
          <p:nvPr>
            <p:ph type="ftr" sz="quarter" idx="10"/>
          </p:nvPr>
        </p:nvSpPr>
        <p:spPr/>
        <p:txBody>
          <a:bodyPr/>
          <a:lstStyle>
            <a:lvl1pPr>
              <a:defRPr/>
            </a:lvl1pPr>
          </a:lstStyle>
          <a:p>
            <a:endParaRPr lang="en-US" altLang="en-US"/>
          </a:p>
        </p:txBody>
      </p:sp>
      <p:sp>
        <p:nvSpPr>
          <p:cNvPr id="6" name="Slide Number Placeholder 5"/>
          <p:cNvSpPr>
            <a:spLocks noGrp="1"/>
          </p:cNvSpPr>
          <p:nvPr>
            <p:ph type="sldNum" sz="quarter" idx="11"/>
          </p:nvPr>
        </p:nvSpPr>
        <p:spPr/>
        <p:txBody>
          <a:bodyPr/>
          <a:lstStyle>
            <a:lvl1pPr>
              <a:defRPr/>
            </a:lvl1pPr>
          </a:lstStyle>
          <a:p>
            <a:fld id="{DB8173C3-59DC-4C5A-9F74-837200160B5B}" type="slidenum">
              <a:rPr lang="en-US" altLang="en-US"/>
              <a:pPr/>
              <a:t>‹#›</a:t>
            </a:fld>
            <a:endParaRPr lang="en-US" altLang="en-US"/>
          </a:p>
        </p:txBody>
      </p:sp>
      <p:sp>
        <p:nvSpPr>
          <p:cNvPr id="7" name="Date Placeholder 6"/>
          <p:cNvSpPr>
            <a:spLocks noGrp="1"/>
          </p:cNvSpPr>
          <p:nvPr>
            <p:ph type="dt" sz="half" idx="12"/>
          </p:nvPr>
        </p:nvSpPr>
        <p:spPr/>
        <p:txBody>
          <a:bodyPr/>
          <a:lstStyle>
            <a:lvl1pPr>
              <a:defRPr/>
            </a:lvl1pPr>
          </a:lstStyle>
          <a:p>
            <a:endParaRPr lang="en-US" altLang="en-US"/>
          </a:p>
        </p:txBody>
      </p:sp>
    </p:spTree>
    <p:extLst>
      <p:ext uri="{BB962C8B-B14F-4D97-AF65-F5344CB8AC3E}">
        <p14:creationId xmlns:p14="http://schemas.microsoft.com/office/powerpoint/2010/main" val="41248745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anchor="b"/>
          <a:lstStyle>
            <a:lvl1pPr algn="l">
              <a:defRPr sz="2000" b="1"/>
            </a:lvl1pPr>
          </a:lstStyle>
          <a:p>
            <a:r>
              <a:rPr lang="en-US"/>
              <a:t>Click to edit Master title style</a:t>
            </a:r>
            <a:endParaRPr lang="en-AU"/>
          </a:p>
        </p:txBody>
      </p:sp>
      <p:sp>
        <p:nvSpPr>
          <p:cNvPr id="3" name="Picture Placeholder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p:cNvSpPr>
            <a:spLocks noGrp="1"/>
          </p:cNvSpPr>
          <p:nvPr>
            <p:ph type="ftr" sz="quarter" idx="10"/>
          </p:nvPr>
        </p:nvSpPr>
        <p:spPr/>
        <p:txBody>
          <a:bodyPr/>
          <a:lstStyle>
            <a:lvl1pPr>
              <a:defRPr/>
            </a:lvl1pPr>
          </a:lstStyle>
          <a:p>
            <a:endParaRPr lang="en-US" altLang="en-US"/>
          </a:p>
        </p:txBody>
      </p:sp>
      <p:sp>
        <p:nvSpPr>
          <p:cNvPr id="6" name="Slide Number Placeholder 5"/>
          <p:cNvSpPr>
            <a:spLocks noGrp="1"/>
          </p:cNvSpPr>
          <p:nvPr>
            <p:ph type="sldNum" sz="quarter" idx="11"/>
          </p:nvPr>
        </p:nvSpPr>
        <p:spPr/>
        <p:txBody>
          <a:bodyPr/>
          <a:lstStyle>
            <a:lvl1pPr>
              <a:defRPr/>
            </a:lvl1pPr>
          </a:lstStyle>
          <a:p>
            <a:fld id="{512C8B23-CB50-4601-84BD-1D658BA82FB7}" type="slidenum">
              <a:rPr lang="en-US" altLang="en-US"/>
              <a:pPr/>
              <a:t>‹#›</a:t>
            </a:fld>
            <a:endParaRPr lang="en-US" altLang="en-US"/>
          </a:p>
        </p:txBody>
      </p:sp>
      <p:sp>
        <p:nvSpPr>
          <p:cNvPr id="7" name="Date Placeholder 6"/>
          <p:cNvSpPr>
            <a:spLocks noGrp="1"/>
          </p:cNvSpPr>
          <p:nvPr>
            <p:ph type="dt" sz="half" idx="12"/>
          </p:nvPr>
        </p:nvSpPr>
        <p:spPr/>
        <p:txBody>
          <a:bodyPr/>
          <a:lstStyle>
            <a:lvl1pPr>
              <a:defRPr/>
            </a:lvl1pPr>
          </a:lstStyle>
          <a:p>
            <a:endParaRPr lang="en-US" altLang="en-US"/>
          </a:p>
        </p:txBody>
      </p:sp>
    </p:spTree>
    <p:extLst>
      <p:ext uri="{BB962C8B-B14F-4D97-AF65-F5344CB8AC3E}">
        <p14:creationId xmlns:p14="http://schemas.microsoft.com/office/powerpoint/2010/main" val="35180298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file://localhost/Users/picographic/Desktop/MA_PPT_final_2.png" TargetMode="Externa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MA_PPT_final_2.png" descr="/Users/picographic/Desktop/MA_PPT_final_2.png"/>
          <p:cNvPicPr>
            <a:picLocks noChangeAspect="1"/>
          </p:cNvPicPr>
          <p:nvPr userDrawn="1"/>
        </p:nvPicPr>
        <p:blipFill>
          <a:blip r:embed="rId14" r:link="rId15" cstate="print">
            <a:extLst>
              <a:ext uri="{28A0092B-C50C-407E-A947-70E740481C1C}">
                <a14:useLocalDpi xmlns:a14="http://schemas.microsoft.com/office/drawing/2010/main" val="0"/>
              </a:ext>
            </a:extLst>
          </a:blip>
          <a:stretch>
            <a:fillRect/>
          </a:stretch>
        </p:blipFill>
        <p:spPr>
          <a:xfrm>
            <a:off x="0" y="0"/>
            <a:ext cx="9144000" cy="6857464"/>
          </a:xfrm>
          <a:prstGeom prst="rect">
            <a:avLst/>
          </a:prstGeom>
        </p:spPr>
      </p:pic>
      <p:sp>
        <p:nvSpPr>
          <p:cNvPr id="106498" name="Rectangle 2"/>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200"/>
            </a:lvl1pPr>
          </a:lstStyle>
          <a:p>
            <a:endParaRPr lang="en-US" altLang="en-US"/>
          </a:p>
        </p:txBody>
      </p:sp>
      <p:sp>
        <p:nvSpPr>
          <p:cNvPr id="106499" name="Rectangle 3"/>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atin typeface="Arial Black" pitchFamily="34" charset="0"/>
              </a:defRPr>
            </a:lvl1pPr>
          </a:lstStyle>
          <a:p>
            <a:fld id="{9C4538AC-35D0-4189-AAF7-42209B921CEE}" type="slidenum">
              <a:rPr lang="en-US" altLang="en-US"/>
              <a:pPr/>
              <a:t>‹#›</a:t>
            </a:fld>
            <a:endParaRPr lang="en-US" altLang="en-US"/>
          </a:p>
        </p:txBody>
      </p:sp>
      <p:sp>
        <p:nvSpPr>
          <p:cNvPr id="106512" name="Rectangle 16"/>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vl1pPr>
          </a:lstStyle>
          <a:p>
            <a:endParaRPr lang="en-US" altLang="en-US"/>
          </a:p>
        </p:txBody>
      </p:sp>
    </p:spTree>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 id="2147483687" r:id="rId12"/>
  </p:sldLayoutIdLst>
  <p:hf hdr="0" ftr="0" dt="0"/>
  <p:txStyles>
    <p:titleStyle>
      <a:lvl1pPr algn="l" rtl="0" fontAlgn="base">
        <a:spcBef>
          <a:spcPct val="0"/>
        </a:spcBef>
        <a:spcAft>
          <a:spcPct val="0"/>
        </a:spcAft>
        <a:defRPr sz="4400">
          <a:solidFill>
            <a:schemeClr val="tx1"/>
          </a:solidFill>
          <a:latin typeface="+mj-lt"/>
          <a:ea typeface="+mj-ea"/>
          <a:cs typeface="+mj-cs"/>
        </a:defRPr>
      </a:lvl1pPr>
      <a:lvl2pPr algn="l" rtl="0" fontAlgn="base">
        <a:spcBef>
          <a:spcPct val="0"/>
        </a:spcBef>
        <a:spcAft>
          <a:spcPct val="0"/>
        </a:spcAft>
        <a:defRPr sz="4400">
          <a:solidFill>
            <a:schemeClr val="tx1"/>
          </a:solidFill>
          <a:latin typeface="Arial" charset="0"/>
        </a:defRPr>
      </a:lvl2pPr>
      <a:lvl3pPr algn="l" rtl="0" fontAlgn="base">
        <a:spcBef>
          <a:spcPct val="0"/>
        </a:spcBef>
        <a:spcAft>
          <a:spcPct val="0"/>
        </a:spcAft>
        <a:defRPr sz="4400">
          <a:solidFill>
            <a:schemeClr val="tx1"/>
          </a:solidFill>
          <a:latin typeface="Arial" charset="0"/>
        </a:defRPr>
      </a:lvl3pPr>
      <a:lvl4pPr algn="l" rtl="0" fontAlgn="base">
        <a:spcBef>
          <a:spcPct val="0"/>
        </a:spcBef>
        <a:spcAft>
          <a:spcPct val="0"/>
        </a:spcAft>
        <a:defRPr sz="4400">
          <a:solidFill>
            <a:schemeClr val="tx1"/>
          </a:solidFill>
          <a:latin typeface="Arial" charset="0"/>
        </a:defRPr>
      </a:lvl4pPr>
      <a:lvl5pPr algn="l" rtl="0" fontAlgn="base">
        <a:spcBef>
          <a:spcPct val="0"/>
        </a:spcBef>
        <a:spcAft>
          <a:spcPct val="0"/>
        </a:spcAft>
        <a:defRPr sz="4400">
          <a:solidFill>
            <a:schemeClr val="tx1"/>
          </a:solidFill>
          <a:latin typeface="Arial" charset="0"/>
        </a:defRPr>
      </a:lvl5pPr>
      <a:lvl6pPr marL="457200" algn="l" rtl="0" fontAlgn="base">
        <a:spcBef>
          <a:spcPct val="0"/>
        </a:spcBef>
        <a:spcAft>
          <a:spcPct val="0"/>
        </a:spcAft>
        <a:defRPr sz="4400">
          <a:solidFill>
            <a:schemeClr val="tx1"/>
          </a:solidFill>
          <a:latin typeface="Arial" charset="0"/>
        </a:defRPr>
      </a:lvl6pPr>
      <a:lvl7pPr marL="914400" algn="l" rtl="0" fontAlgn="base">
        <a:spcBef>
          <a:spcPct val="0"/>
        </a:spcBef>
        <a:spcAft>
          <a:spcPct val="0"/>
        </a:spcAft>
        <a:defRPr sz="4400">
          <a:solidFill>
            <a:schemeClr val="tx1"/>
          </a:solidFill>
          <a:latin typeface="Arial" charset="0"/>
        </a:defRPr>
      </a:lvl7pPr>
      <a:lvl8pPr marL="1371600" algn="l" rtl="0" fontAlgn="base">
        <a:spcBef>
          <a:spcPct val="0"/>
        </a:spcBef>
        <a:spcAft>
          <a:spcPct val="0"/>
        </a:spcAft>
        <a:defRPr sz="4400">
          <a:solidFill>
            <a:schemeClr val="tx1"/>
          </a:solidFill>
          <a:latin typeface="Arial" charset="0"/>
        </a:defRPr>
      </a:lvl8pPr>
      <a:lvl9pPr marL="1828800" algn="l" rtl="0" fontAlgn="base">
        <a:spcBef>
          <a:spcPct val="0"/>
        </a:spcBef>
        <a:spcAft>
          <a:spcPct val="0"/>
        </a:spcAft>
        <a:defRPr sz="4400">
          <a:solidFill>
            <a:schemeClr val="tx1"/>
          </a:solidFill>
          <a:latin typeface="Arial" charset="0"/>
        </a:defRPr>
      </a:lvl9pPr>
    </p:titleStyle>
    <p:bodyStyle>
      <a:lvl1pPr marL="342900" indent="-342900" algn="l" rtl="0" fontAlgn="base">
        <a:spcBef>
          <a:spcPct val="20000"/>
        </a:spcBef>
        <a:spcAft>
          <a:spcPct val="0"/>
        </a:spcAft>
        <a:buClr>
          <a:schemeClr val="bg2"/>
        </a:buClr>
        <a:buSzPct val="75000"/>
        <a:buFont typeface="Wingdings" pitchFamily="2" charset="2"/>
        <a:buChar char="n"/>
        <a:defRPr sz="3200">
          <a:solidFill>
            <a:schemeClr val="tx1"/>
          </a:solidFill>
          <a:latin typeface="+mn-lt"/>
          <a:ea typeface="+mn-ea"/>
          <a:cs typeface="+mn-cs"/>
        </a:defRPr>
      </a:lvl1pPr>
      <a:lvl2pPr marL="742950" indent="-285750" algn="l" rtl="0" fontAlgn="base">
        <a:spcBef>
          <a:spcPct val="20000"/>
        </a:spcBef>
        <a:spcAft>
          <a:spcPct val="0"/>
        </a:spcAft>
        <a:buClr>
          <a:schemeClr val="accent2"/>
        </a:buClr>
        <a:buSzPct val="80000"/>
        <a:buFont typeface="Wingdings" pitchFamily="2" charset="2"/>
        <a:buChar char="¨"/>
        <a:defRPr sz="2800">
          <a:solidFill>
            <a:schemeClr val="tx1"/>
          </a:solidFill>
          <a:latin typeface="+mn-lt"/>
        </a:defRPr>
      </a:lvl2pPr>
      <a:lvl3pPr marL="1143000" indent="-228600" algn="l" rtl="0" fontAlgn="base">
        <a:spcBef>
          <a:spcPct val="20000"/>
        </a:spcBef>
        <a:spcAft>
          <a:spcPct val="0"/>
        </a:spcAft>
        <a:buClr>
          <a:schemeClr val="bg2"/>
        </a:buClr>
        <a:buSzPct val="65000"/>
        <a:buFont typeface="Wingdings" pitchFamily="2" charset="2"/>
        <a:buChar char="n"/>
        <a:defRPr sz="2400">
          <a:solidFill>
            <a:schemeClr val="tx1"/>
          </a:solidFill>
          <a:latin typeface="+mn-lt"/>
        </a:defRPr>
      </a:lvl3pPr>
      <a:lvl4pPr marL="1600200" indent="-228600" algn="l" rtl="0" fontAlgn="base">
        <a:spcBef>
          <a:spcPct val="20000"/>
        </a:spcBef>
        <a:spcAft>
          <a:spcPct val="0"/>
        </a:spcAft>
        <a:buClr>
          <a:schemeClr val="accent2"/>
        </a:buClr>
        <a:buSzPct val="70000"/>
        <a:buFont typeface="Wingdings" pitchFamily="2" charset="2"/>
        <a:buChar char="¨"/>
        <a:defRPr sz="2000">
          <a:solidFill>
            <a:schemeClr val="tx1"/>
          </a:solidFill>
          <a:latin typeface="+mn-lt"/>
        </a:defRPr>
      </a:lvl4pPr>
      <a:lvl5pPr marL="2057400" indent="-228600" algn="l" rtl="0" fontAlgn="base">
        <a:spcBef>
          <a:spcPct val="20000"/>
        </a:spcBef>
        <a:spcAft>
          <a:spcPct val="0"/>
        </a:spcAft>
        <a:buClr>
          <a:schemeClr val="bg2"/>
        </a:buClr>
        <a:buFont typeface="Wingdings" pitchFamily="2" charset="2"/>
        <a:buChar char="§"/>
        <a:defRPr sz="2000">
          <a:solidFill>
            <a:schemeClr val="tx1"/>
          </a:solidFill>
          <a:latin typeface="+mn-lt"/>
        </a:defRPr>
      </a:lvl5pPr>
      <a:lvl6pPr marL="2514600" indent="-228600" algn="l" rtl="0" fontAlgn="base">
        <a:spcBef>
          <a:spcPct val="20000"/>
        </a:spcBef>
        <a:spcAft>
          <a:spcPct val="0"/>
        </a:spcAft>
        <a:buClr>
          <a:schemeClr val="bg2"/>
        </a:buClr>
        <a:buFont typeface="Wingdings" pitchFamily="2" charset="2"/>
        <a:buChar char="§"/>
        <a:defRPr sz="2000">
          <a:solidFill>
            <a:schemeClr val="tx1"/>
          </a:solidFill>
          <a:latin typeface="+mn-lt"/>
        </a:defRPr>
      </a:lvl6pPr>
      <a:lvl7pPr marL="2971800" indent="-228600" algn="l" rtl="0" fontAlgn="base">
        <a:spcBef>
          <a:spcPct val="20000"/>
        </a:spcBef>
        <a:spcAft>
          <a:spcPct val="0"/>
        </a:spcAft>
        <a:buClr>
          <a:schemeClr val="bg2"/>
        </a:buClr>
        <a:buFont typeface="Wingdings" pitchFamily="2" charset="2"/>
        <a:buChar char="§"/>
        <a:defRPr sz="2000">
          <a:solidFill>
            <a:schemeClr val="tx1"/>
          </a:solidFill>
          <a:latin typeface="+mn-lt"/>
        </a:defRPr>
      </a:lvl7pPr>
      <a:lvl8pPr marL="3429000" indent="-228600" algn="l" rtl="0" fontAlgn="base">
        <a:spcBef>
          <a:spcPct val="20000"/>
        </a:spcBef>
        <a:spcAft>
          <a:spcPct val="0"/>
        </a:spcAft>
        <a:buClr>
          <a:schemeClr val="bg2"/>
        </a:buClr>
        <a:buFont typeface="Wingdings" pitchFamily="2" charset="2"/>
        <a:buChar char="§"/>
        <a:defRPr sz="2000">
          <a:solidFill>
            <a:schemeClr val="tx1"/>
          </a:solidFill>
          <a:latin typeface="+mn-lt"/>
        </a:defRPr>
      </a:lvl8pPr>
      <a:lvl9pPr marL="3886200" indent="-228600" algn="l" rtl="0" fontAlgn="base">
        <a:spcBef>
          <a:spcPct val="20000"/>
        </a:spcBef>
        <a:spcAft>
          <a:spcPct val="0"/>
        </a:spcAft>
        <a:buClr>
          <a:schemeClr val="bg2"/>
        </a:buClr>
        <a:buFont typeface="Wingdings" pitchFamily="2" charset="2"/>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9.png"/><Relationship Id="rId3" Type="http://schemas.openxmlformats.org/officeDocument/2006/relationships/image" Target="../media/image19.png"/><Relationship Id="rId7" Type="http://schemas.openxmlformats.org/officeDocument/2006/relationships/image" Target="../media/image23.png"/><Relationship Id="rId12" Type="http://schemas.openxmlformats.org/officeDocument/2006/relationships/image" Target="../media/image28.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2.png"/><Relationship Id="rId11" Type="http://schemas.openxmlformats.org/officeDocument/2006/relationships/image" Target="../media/image27.png"/><Relationship Id="rId5" Type="http://schemas.openxmlformats.org/officeDocument/2006/relationships/image" Target="../media/image21.png"/><Relationship Id="rId10"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25.png"/></Relationships>
</file>

<file path=ppt/slides/_rels/slide16.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30.png"/><Relationship Id="rId7" Type="http://schemas.openxmlformats.org/officeDocument/2006/relationships/customXml" Target="../ink/ink2.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customXml" Target="../ink/ink1.xml"/><Relationship Id="rId4" Type="http://schemas.openxmlformats.org/officeDocument/2006/relationships/hyperlink" Target="https://www.hindawi.com/journals/jnd/2013/234572/" TargetMode="External"/><Relationship Id="rId9" Type="http://schemas.openxmlformats.org/officeDocument/2006/relationships/image" Target="../media/image33.png"/></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6.tiff"/></Relationships>
</file>

<file path=ppt/slides/_rels/slide6.xml.rels><?xml version="1.0" encoding="UTF-8" standalone="yes"?>
<Relationships xmlns="http://schemas.openxmlformats.org/package/2006/relationships"><Relationship Id="rId8" Type="http://schemas.openxmlformats.org/officeDocument/2006/relationships/image" Target="../media/image12.tiff"/><Relationship Id="rId3" Type="http://schemas.openxmlformats.org/officeDocument/2006/relationships/image" Target="../media/image7.png"/><Relationship Id="rId7" Type="http://schemas.openxmlformats.org/officeDocument/2006/relationships/image" Target="../media/image11.tiff"/><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0.jpeg"/><Relationship Id="rId5" Type="http://schemas.openxmlformats.org/officeDocument/2006/relationships/image" Target="../media/image9.tiff"/><Relationship Id="rId4" Type="http://schemas.openxmlformats.org/officeDocument/2006/relationships/image" Target="../media/image8.tiff"/><Relationship Id="rId9" Type="http://schemas.openxmlformats.org/officeDocument/2006/relationships/image" Target="../media/image13.tiff"/></Relationships>
</file>

<file path=ppt/slides/_rels/slide7.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0.jpeg"/><Relationship Id="rId5" Type="http://schemas.openxmlformats.org/officeDocument/2006/relationships/image" Target="../media/image9.tiff"/><Relationship Id="rId4" Type="http://schemas.openxmlformats.org/officeDocument/2006/relationships/image" Target="../media/image8.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057E7A-0606-450F-9552-7C8CA30509D9}"/>
              </a:ext>
            </a:extLst>
          </p:cNvPr>
          <p:cNvSpPr>
            <a:spLocks noGrp="1"/>
          </p:cNvSpPr>
          <p:nvPr>
            <p:ph type="ctrTitle"/>
          </p:nvPr>
        </p:nvSpPr>
        <p:spPr/>
        <p:txBody>
          <a:bodyPr>
            <a:noAutofit/>
          </a:bodyPr>
          <a:lstStyle/>
          <a:p>
            <a:r>
              <a:rPr lang="en-AU" sz="3600" dirty="0"/>
              <a:t>Brain metabolome analysis of a familial </a:t>
            </a:r>
            <a:r>
              <a:rPr lang="en-AU" sz="3600" dirty="0" err="1"/>
              <a:t>Alzheimers</a:t>
            </a:r>
            <a:r>
              <a:rPr lang="en-AU" sz="3600" dirty="0"/>
              <a:t> disease-like mutation in the zebrafish presenilin 1 gene.</a:t>
            </a:r>
          </a:p>
        </p:txBody>
      </p:sp>
      <p:sp>
        <p:nvSpPr>
          <p:cNvPr id="4" name="TextBox 3">
            <a:extLst>
              <a:ext uri="{FF2B5EF4-FFF2-40B4-BE49-F238E27FC236}">
                <a16:creationId xmlns:a16="http://schemas.microsoft.com/office/drawing/2014/main" id="{D67D739D-5C92-4A45-8A9F-D5716AF11219}"/>
              </a:ext>
            </a:extLst>
          </p:cNvPr>
          <p:cNvSpPr txBox="1"/>
          <p:nvPr/>
        </p:nvSpPr>
        <p:spPr>
          <a:xfrm>
            <a:off x="251520" y="4797152"/>
            <a:ext cx="5112568" cy="1015663"/>
          </a:xfrm>
          <a:prstGeom prst="rect">
            <a:avLst/>
          </a:prstGeom>
          <a:noFill/>
        </p:spPr>
        <p:txBody>
          <a:bodyPr wrap="square" rtlCol="0">
            <a:spAutoFit/>
          </a:bodyPr>
          <a:lstStyle/>
          <a:p>
            <a:r>
              <a:rPr lang="en-AU" sz="2000" b="1" dirty="0"/>
              <a:t>Client:</a:t>
            </a:r>
            <a:r>
              <a:rPr lang="en-AU" sz="2000" dirty="0"/>
              <a:t> Michael </a:t>
            </a:r>
            <a:r>
              <a:rPr lang="en-AU" sz="2000" dirty="0" err="1"/>
              <a:t>Lardelli</a:t>
            </a:r>
            <a:r>
              <a:rPr lang="en-AU" sz="2000" dirty="0"/>
              <a:t>, Morgan Newman</a:t>
            </a:r>
          </a:p>
          <a:p>
            <a:r>
              <a:rPr lang="en-AU" sz="2000" b="1" dirty="0"/>
              <a:t>MA:</a:t>
            </a:r>
            <a:r>
              <a:rPr lang="en-AU" sz="2000" dirty="0"/>
              <a:t> </a:t>
            </a:r>
            <a:r>
              <a:rPr lang="en-AU" sz="2000" dirty="0" err="1"/>
              <a:t>Brunda</a:t>
            </a:r>
            <a:r>
              <a:rPr lang="en-AU" sz="2000" dirty="0"/>
              <a:t> </a:t>
            </a:r>
            <a:r>
              <a:rPr lang="en-AU" sz="2000" dirty="0" err="1"/>
              <a:t>Nijagal</a:t>
            </a:r>
            <a:endParaRPr lang="en-AU" sz="2000" dirty="0"/>
          </a:p>
          <a:p>
            <a:r>
              <a:rPr lang="en-AU" sz="2000" dirty="0"/>
              <a:t>        Kim Kwan</a:t>
            </a:r>
          </a:p>
        </p:txBody>
      </p:sp>
    </p:spTree>
    <p:extLst>
      <p:ext uri="{BB962C8B-B14F-4D97-AF65-F5344CB8AC3E}">
        <p14:creationId xmlns:p14="http://schemas.microsoft.com/office/powerpoint/2010/main" val="13678806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F415946-65A5-49C8-8039-5B11D3F90A4F}"/>
              </a:ext>
            </a:extLst>
          </p:cNvPr>
          <p:cNvSpPr>
            <a:spLocks noGrp="1"/>
          </p:cNvSpPr>
          <p:nvPr>
            <p:ph type="title"/>
          </p:nvPr>
        </p:nvSpPr>
        <p:spPr>
          <a:xfrm>
            <a:off x="457200" y="274638"/>
            <a:ext cx="5760000" cy="562074"/>
          </a:xfrm>
        </p:spPr>
        <p:txBody>
          <a:bodyPr/>
          <a:lstStyle/>
          <a:p>
            <a:r>
              <a:rPr lang="en-AU" dirty="0"/>
              <a:t>Study Details</a:t>
            </a:r>
          </a:p>
        </p:txBody>
      </p:sp>
      <p:sp>
        <p:nvSpPr>
          <p:cNvPr id="4" name="Content Placeholder 3">
            <a:extLst>
              <a:ext uri="{FF2B5EF4-FFF2-40B4-BE49-F238E27FC236}">
                <a16:creationId xmlns:a16="http://schemas.microsoft.com/office/drawing/2014/main" id="{2FF5A92D-03E6-45B4-8A7B-C2B90BF34507}"/>
              </a:ext>
            </a:extLst>
          </p:cNvPr>
          <p:cNvSpPr>
            <a:spLocks noGrp="1"/>
          </p:cNvSpPr>
          <p:nvPr>
            <p:ph idx="1"/>
          </p:nvPr>
        </p:nvSpPr>
        <p:spPr>
          <a:xfrm>
            <a:off x="395536" y="1340768"/>
            <a:ext cx="8229600" cy="5040560"/>
          </a:xfrm>
        </p:spPr>
        <p:txBody>
          <a:bodyPr/>
          <a:lstStyle/>
          <a:p>
            <a:r>
              <a:rPr lang="en-AU" sz="1600" dirty="0"/>
              <a:t>Total number of samples n=12</a:t>
            </a:r>
          </a:p>
          <a:p>
            <a:r>
              <a:rPr lang="en-AU" sz="1600" dirty="0"/>
              <a:t>Conditions:</a:t>
            </a:r>
          </a:p>
          <a:p>
            <a:endParaRPr lang="en-AU" sz="1600" dirty="0"/>
          </a:p>
          <a:p>
            <a:endParaRPr lang="en-AU" sz="1600" dirty="0"/>
          </a:p>
          <a:p>
            <a:endParaRPr lang="en-AU" sz="1600" dirty="0"/>
          </a:p>
          <a:p>
            <a:endParaRPr lang="en-AU" sz="1600" dirty="0"/>
          </a:p>
          <a:p>
            <a:endParaRPr lang="en-AU" sz="1600" dirty="0"/>
          </a:p>
          <a:p>
            <a:endParaRPr lang="en-AU" sz="1600" dirty="0"/>
          </a:p>
          <a:p>
            <a:endParaRPr lang="en-AU" sz="1600" dirty="0"/>
          </a:p>
          <a:p>
            <a:endParaRPr lang="en-AU" sz="1600" dirty="0"/>
          </a:p>
          <a:p>
            <a:pPr marL="0" indent="0">
              <a:buNone/>
            </a:pPr>
            <a:endParaRPr lang="en-AU" sz="1600" dirty="0"/>
          </a:p>
          <a:p>
            <a:pPr marL="0" indent="0">
              <a:buNone/>
            </a:pPr>
            <a:endParaRPr lang="en-AU" sz="1600" dirty="0"/>
          </a:p>
          <a:p>
            <a:r>
              <a:rPr lang="en-AU" sz="1600" dirty="0"/>
              <a:t>Analysis: Polar metabolite analysis using LCMS_HILIC (negative mode).</a:t>
            </a:r>
          </a:p>
          <a:p>
            <a:r>
              <a:rPr lang="en-AU" sz="1600" dirty="0"/>
              <a:t>Instrument: Agilent Q-TOF 6545B</a:t>
            </a:r>
          </a:p>
          <a:p>
            <a:r>
              <a:rPr lang="en-AU" sz="1600" dirty="0"/>
              <a:t>Data analysis: Agilent Mass Hunter TOF Quant.</a:t>
            </a:r>
          </a:p>
          <a:p>
            <a:r>
              <a:rPr lang="en-AU" sz="1600" dirty="0"/>
              <a:t>Data statistic analysis for quality check: </a:t>
            </a:r>
            <a:r>
              <a:rPr lang="en-AU" sz="1600" dirty="0" err="1"/>
              <a:t>MetaboAnalyst</a:t>
            </a:r>
            <a:r>
              <a:rPr lang="en-AU" sz="1600" dirty="0"/>
              <a:t>.</a:t>
            </a:r>
          </a:p>
        </p:txBody>
      </p:sp>
      <p:sp>
        <p:nvSpPr>
          <p:cNvPr id="2" name="Slide Number Placeholder 2"/>
          <p:cNvSpPr>
            <a:spLocks noGrp="1"/>
          </p:cNvSpPr>
          <p:nvPr>
            <p:ph type="sldNum" sz="quarter" idx="11"/>
          </p:nvPr>
        </p:nvSpPr>
        <p:spPr/>
        <p:txBody>
          <a:bodyPr/>
          <a:lstStyle/>
          <a:p>
            <a:fld id="{9DB16254-DC4A-4CF5-97B6-2A8399C0C04A}" type="slidenum">
              <a:rPr lang="en-US" altLang="en-US"/>
              <a:pPr/>
              <a:t>10</a:t>
            </a:fld>
            <a:endParaRPr lang="en-US" altLang="en-US"/>
          </a:p>
        </p:txBody>
      </p:sp>
      <p:graphicFrame>
        <p:nvGraphicFramePr>
          <p:cNvPr id="7" name="Table 6">
            <a:extLst>
              <a:ext uri="{FF2B5EF4-FFF2-40B4-BE49-F238E27FC236}">
                <a16:creationId xmlns:a16="http://schemas.microsoft.com/office/drawing/2014/main" id="{E473A2DA-733C-4014-917B-F017EC49E6F7}"/>
              </a:ext>
            </a:extLst>
          </p:cNvPr>
          <p:cNvGraphicFramePr>
            <a:graphicFrameLocks noGrp="1"/>
          </p:cNvGraphicFramePr>
          <p:nvPr>
            <p:extLst>
              <p:ext uri="{D42A27DB-BD31-4B8C-83A1-F6EECF244321}">
                <p14:modId xmlns:p14="http://schemas.microsoft.com/office/powerpoint/2010/main" val="122216449"/>
              </p:ext>
            </p:extLst>
          </p:nvPr>
        </p:nvGraphicFramePr>
        <p:xfrm>
          <a:off x="2202401" y="1916832"/>
          <a:ext cx="4615869" cy="2684145"/>
        </p:xfrm>
        <a:graphic>
          <a:graphicData uri="http://schemas.openxmlformats.org/drawingml/2006/table">
            <a:tbl>
              <a:tblPr firstRow="1" firstCol="1" bandRow="1">
                <a:tableStyleId>{3B4B98B0-60AC-42C2-AFA5-B58CD77FA1E5}</a:tableStyleId>
              </a:tblPr>
              <a:tblGrid>
                <a:gridCol w="1026009">
                  <a:extLst>
                    <a:ext uri="{9D8B030D-6E8A-4147-A177-3AD203B41FA5}">
                      <a16:colId xmlns:a16="http://schemas.microsoft.com/office/drawing/2014/main" val="69453120"/>
                    </a:ext>
                  </a:extLst>
                </a:gridCol>
                <a:gridCol w="1786321">
                  <a:extLst>
                    <a:ext uri="{9D8B030D-6E8A-4147-A177-3AD203B41FA5}">
                      <a16:colId xmlns:a16="http://schemas.microsoft.com/office/drawing/2014/main" val="3526976232"/>
                    </a:ext>
                  </a:extLst>
                </a:gridCol>
                <a:gridCol w="868371">
                  <a:extLst>
                    <a:ext uri="{9D8B030D-6E8A-4147-A177-3AD203B41FA5}">
                      <a16:colId xmlns:a16="http://schemas.microsoft.com/office/drawing/2014/main" val="1591363585"/>
                    </a:ext>
                  </a:extLst>
                </a:gridCol>
                <a:gridCol w="935168">
                  <a:extLst>
                    <a:ext uri="{9D8B030D-6E8A-4147-A177-3AD203B41FA5}">
                      <a16:colId xmlns:a16="http://schemas.microsoft.com/office/drawing/2014/main" val="3266936907"/>
                    </a:ext>
                  </a:extLst>
                </a:gridCol>
              </a:tblGrid>
              <a:tr h="0">
                <a:tc>
                  <a:txBody>
                    <a:bodyPr/>
                    <a:lstStyle/>
                    <a:p>
                      <a:pPr algn="l" fontAlgn="t"/>
                      <a:r>
                        <a:rPr lang="en-AU" sz="1200" b="1" i="0" u="none" strike="noStrike" dirty="0">
                          <a:solidFill>
                            <a:srgbClr val="000000"/>
                          </a:solidFill>
                          <a:effectLst/>
                          <a:latin typeface="Calibri" panose="020F0502020204030204" pitchFamily="34" charset="0"/>
                        </a:rPr>
                        <a:t>Sample ID</a:t>
                      </a:r>
                    </a:p>
                  </a:txBody>
                  <a:tcPr marL="9525" marR="9525" marT="9525" marB="0" anchor="ctr"/>
                </a:tc>
                <a:tc>
                  <a:txBody>
                    <a:bodyPr/>
                    <a:lstStyle/>
                    <a:p>
                      <a:pPr algn="l" fontAlgn="b"/>
                      <a:r>
                        <a:rPr lang="en-AU" sz="1200" b="1" i="0" u="none" strike="noStrike" dirty="0">
                          <a:solidFill>
                            <a:srgbClr val="000000"/>
                          </a:solidFill>
                          <a:effectLst/>
                          <a:latin typeface="Calibri" panose="020F0502020204030204" pitchFamily="34" charset="0"/>
                        </a:rPr>
                        <a:t>Label on tube for the </a:t>
                      </a:r>
                      <a:br>
                        <a:rPr lang="en-AU" sz="1200" b="1" i="0" u="none" strike="noStrike" dirty="0">
                          <a:solidFill>
                            <a:srgbClr val="000000"/>
                          </a:solidFill>
                          <a:effectLst/>
                          <a:latin typeface="Calibri" panose="020F0502020204030204" pitchFamily="34" charset="0"/>
                        </a:rPr>
                      </a:br>
                      <a:r>
                        <a:rPr lang="en-AU" sz="1200" b="1" i="0" u="none" strike="noStrike" dirty="0">
                          <a:solidFill>
                            <a:srgbClr val="000000"/>
                          </a:solidFill>
                          <a:effectLst/>
                          <a:latin typeface="Calibri" panose="020F0502020204030204" pitchFamily="34" charset="0"/>
                        </a:rPr>
                        <a:t>2 brains to be pooled</a:t>
                      </a:r>
                    </a:p>
                  </a:txBody>
                  <a:tcPr marL="9525" marR="9525" marT="9525" marB="0" anchor="ctr"/>
                </a:tc>
                <a:tc>
                  <a:txBody>
                    <a:bodyPr/>
                    <a:lstStyle/>
                    <a:p>
                      <a:pPr algn="l" fontAlgn="t"/>
                      <a:r>
                        <a:rPr lang="en-AU" sz="1200" b="1" i="0" u="none" strike="noStrike">
                          <a:solidFill>
                            <a:srgbClr val="000000"/>
                          </a:solidFill>
                          <a:effectLst/>
                          <a:latin typeface="Calibri" panose="020F0502020204030204" pitchFamily="34" charset="0"/>
                        </a:rPr>
                        <a:t>Gender</a:t>
                      </a:r>
                    </a:p>
                  </a:txBody>
                  <a:tcPr marL="9525" marR="9525" marT="9525" marB="0" anchor="ctr"/>
                </a:tc>
                <a:tc>
                  <a:txBody>
                    <a:bodyPr/>
                    <a:lstStyle/>
                    <a:p>
                      <a:pPr algn="l" fontAlgn="t"/>
                      <a:r>
                        <a:rPr lang="en-AU" sz="1200" b="1" i="0" u="none" strike="noStrike" dirty="0">
                          <a:solidFill>
                            <a:srgbClr val="000000"/>
                          </a:solidFill>
                          <a:effectLst/>
                          <a:latin typeface="Calibri" panose="020F0502020204030204" pitchFamily="34" charset="0"/>
                        </a:rPr>
                        <a:t>Age</a:t>
                      </a:r>
                    </a:p>
                  </a:txBody>
                  <a:tcPr marL="9525" marR="9525" marT="9525" marB="0" anchor="ctr"/>
                </a:tc>
                <a:extLst>
                  <a:ext uri="{0D108BD9-81ED-4DB2-BD59-A6C34878D82A}">
                    <a16:rowId xmlns:a16="http://schemas.microsoft.com/office/drawing/2014/main" val="3701619581"/>
                  </a:ext>
                </a:extLst>
              </a:tr>
              <a:tr h="0">
                <a:tc>
                  <a:txBody>
                    <a:bodyPr/>
                    <a:lstStyle/>
                    <a:p>
                      <a:pPr algn="l" fontAlgn="b"/>
                      <a:r>
                        <a:rPr lang="en-AU" sz="1200" b="0" i="0" u="none" strike="noStrike">
                          <a:solidFill>
                            <a:srgbClr val="000000"/>
                          </a:solidFill>
                          <a:effectLst/>
                          <a:latin typeface="Calibri" panose="020F0502020204030204" pitchFamily="34" charset="0"/>
                        </a:rPr>
                        <a:t>WT 1</a:t>
                      </a:r>
                    </a:p>
                  </a:txBody>
                  <a:tcPr marL="9525" marR="9525" marT="9525" marB="0" anchor="b"/>
                </a:tc>
                <a:tc>
                  <a:txBody>
                    <a:bodyPr/>
                    <a:lstStyle/>
                    <a:p>
                      <a:pPr algn="l" fontAlgn="b"/>
                      <a:r>
                        <a:rPr lang="en-AU" sz="1200" b="0" i="0" u="none" strike="noStrike">
                          <a:solidFill>
                            <a:srgbClr val="000000"/>
                          </a:solidFill>
                          <a:effectLst/>
                          <a:latin typeface="Calibri" panose="020F0502020204030204" pitchFamily="34" charset="0"/>
                        </a:rPr>
                        <a:t>3 and 5</a:t>
                      </a:r>
                    </a:p>
                  </a:txBody>
                  <a:tcPr marL="9525" marR="9525" marT="9525" marB="0" anchor="b"/>
                </a:tc>
                <a:tc>
                  <a:txBody>
                    <a:bodyPr/>
                    <a:lstStyle/>
                    <a:p>
                      <a:pPr algn="l" fontAlgn="b"/>
                      <a:r>
                        <a:rPr lang="en-AU" sz="1200" b="0" i="0" u="none" strike="noStrike">
                          <a:solidFill>
                            <a:srgbClr val="000000"/>
                          </a:solidFill>
                          <a:effectLst/>
                          <a:latin typeface="Calibri" panose="020F0502020204030204" pitchFamily="34" charset="0"/>
                        </a:rPr>
                        <a:t>male </a:t>
                      </a:r>
                    </a:p>
                  </a:txBody>
                  <a:tcPr marL="9525" marR="9525" marT="9525" marB="0" anchor="b"/>
                </a:tc>
                <a:tc>
                  <a:txBody>
                    <a:bodyPr/>
                    <a:lstStyle/>
                    <a:p>
                      <a:pPr algn="l" fontAlgn="b"/>
                      <a:r>
                        <a:rPr lang="en-AU" sz="1200" b="0" i="0" u="none" strike="noStrike" dirty="0">
                          <a:solidFill>
                            <a:srgbClr val="000000"/>
                          </a:solidFill>
                          <a:effectLst/>
                          <a:latin typeface="Calibri" panose="020F0502020204030204" pitchFamily="34" charset="0"/>
                        </a:rPr>
                        <a:t>6 months</a:t>
                      </a:r>
                    </a:p>
                  </a:txBody>
                  <a:tcPr marL="9525" marR="9525" marT="9525" marB="0" anchor="b"/>
                </a:tc>
                <a:extLst>
                  <a:ext uri="{0D108BD9-81ED-4DB2-BD59-A6C34878D82A}">
                    <a16:rowId xmlns:a16="http://schemas.microsoft.com/office/drawing/2014/main" val="4276225062"/>
                  </a:ext>
                </a:extLst>
              </a:tr>
              <a:tr h="0">
                <a:tc>
                  <a:txBody>
                    <a:bodyPr/>
                    <a:lstStyle/>
                    <a:p>
                      <a:pPr algn="l" fontAlgn="b"/>
                      <a:r>
                        <a:rPr lang="en-AU" sz="1200" b="0" i="0" u="none" strike="noStrike">
                          <a:solidFill>
                            <a:srgbClr val="000000"/>
                          </a:solidFill>
                          <a:effectLst/>
                          <a:latin typeface="Calibri" panose="020F0502020204030204" pitchFamily="34" charset="0"/>
                        </a:rPr>
                        <a:t>WT 2</a:t>
                      </a:r>
                    </a:p>
                  </a:txBody>
                  <a:tcPr marL="9525" marR="9525" marT="9525" marB="0" anchor="b"/>
                </a:tc>
                <a:tc>
                  <a:txBody>
                    <a:bodyPr/>
                    <a:lstStyle/>
                    <a:p>
                      <a:pPr algn="l" fontAlgn="b"/>
                      <a:r>
                        <a:rPr lang="en-AU" sz="1200" b="0" i="0" u="none" strike="noStrike" dirty="0">
                          <a:solidFill>
                            <a:srgbClr val="000000"/>
                          </a:solidFill>
                          <a:effectLst/>
                          <a:latin typeface="Calibri" panose="020F0502020204030204" pitchFamily="34" charset="0"/>
                        </a:rPr>
                        <a:t>6 and 7</a:t>
                      </a:r>
                    </a:p>
                  </a:txBody>
                  <a:tcPr marL="9525" marR="9525" marT="9525" marB="0" anchor="b"/>
                </a:tc>
                <a:tc>
                  <a:txBody>
                    <a:bodyPr/>
                    <a:lstStyle/>
                    <a:p>
                      <a:pPr algn="l" fontAlgn="b"/>
                      <a:r>
                        <a:rPr lang="en-AU" sz="1200" b="0" i="0" u="none" strike="noStrike">
                          <a:solidFill>
                            <a:srgbClr val="000000"/>
                          </a:solidFill>
                          <a:effectLst/>
                          <a:latin typeface="Calibri" panose="020F0502020204030204" pitchFamily="34" charset="0"/>
                        </a:rPr>
                        <a:t>male </a:t>
                      </a:r>
                    </a:p>
                  </a:txBody>
                  <a:tcPr marL="9525" marR="9525" marT="9525" marB="0" anchor="b"/>
                </a:tc>
                <a:tc>
                  <a:txBody>
                    <a:bodyPr/>
                    <a:lstStyle/>
                    <a:p>
                      <a:pPr algn="l" fontAlgn="b"/>
                      <a:r>
                        <a:rPr lang="en-AU" sz="1200" b="0" i="0" u="none" strike="noStrike">
                          <a:solidFill>
                            <a:srgbClr val="000000"/>
                          </a:solidFill>
                          <a:effectLst/>
                          <a:latin typeface="Calibri" panose="020F0502020204030204" pitchFamily="34" charset="0"/>
                        </a:rPr>
                        <a:t>6 months</a:t>
                      </a:r>
                    </a:p>
                  </a:txBody>
                  <a:tcPr marL="9525" marR="9525" marT="9525" marB="0" anchor="b"/>
                </a:tc>
                <a:extLst>
                  <a:ext uri="{0D108BD9-81ED-4DB2-BD59-A6C34878D82A}">
                    <a16:rowId xmlns:a16="http://schemas.microsoft.com/office/drawing/2014/main" val="761381246"/>
                  </a:ext>
                </a:extLst>
              </a:tr>
              <a:tr h="0">
                <a:tc>
                  <a:txBody>
                    <a:bodyPr/>
                    <a:lstStyle/>
                    <a:p>
                      <a:pPr algn="l" fontAlgn="b"/>
                      <a:r>
                        <a:rPr lang="en-AU" sz="1200" b="0" i="0" u="none" strike="noStrike">
                          <a:solidFill>
                            <a:srgbClr val="000000"/>
                          </a:solidFill>
                          <a:effectLst/>
                          <a:latin typeface="Calibri" panose="020F0502020204030204" pitchFamily="34" charset="0"/>
                        </a:rPr>
                        <a:t>WT 3</a:t>
                      </a:r>
                    </a:p>
                  </a:txBody>
                  <a:tcPr marL="9525" marR="9525" marT="9525" marB="0" anchor="b"/>
                </a:tc>
                <a:tc>
                  <a:txBody>
                    <a:bodyPr/>
                    <a:lstStyle/>
                    <a:p>
                      <a:pPr algn="l" fontAlgn="b"/>
                      <a:r>
                        <a:rPr lang="en-AU" sz="1200" b="0" i="0" u="none" strike="noStrike" dirty="0">
                          <a:solidFill>
                            <a:srgbClr val="000000"/>
                          </a:solidFill>
                          <a:effectLst/>
                          <a:latin typeface="Calibri" panose="020F0502020204030204" pitchFamily="34" charset="0"/>
                        </a:rPr>
                        <a:t>8 and 9</a:t>
                      </a:r>
                    </a:p>
                  </a:txBody>
                  <a:tcPr marL="9525" marR="9525" marT="9525" marB="0" anchor="b"/>
                </a:tc>
                <a:tc>
                  <a:txBody>
                    <a:bodyPr/>
                    <a:lstStyle/>
                    <a:p>
                      <a:pPr algn="l" fontAlgn="b"/>
                      <a:r>
                        <a:rPr lang="en-AU" sz="1200" b="0" i="0" u="none" strike="noStrike">
                          <a:solidFill>
                            <a:srgbClr val="000000"/>
                          </a:solidFill>
                          <a:effectLst/>
                          <a:latin typeface="Calibri" panose="020F0502020204030204" pitchFamily="34" charset="0"/>
                        </a:rPr>
                        <a:t>male </a:t>
                      </a:r>
                    </a:p>
                  </a:txBody>
                  <a:tcPr marL="9525" marR="9525" marT="9525" marB="0" anchor="b"/>
                </a:tc>
                <a:tc>
                  <a:txBody>
                    <a:bodyPr/>
                    <a:lstStyle/>
                    <a:p>
                      <a:pPr algn="l" fontAlgn="b"/>
                      <a:r>
                        <a:rPr lang="en-AU" sz="1200" b="0" i="0" u="none" strike="noStrike">
                          <a:solidFill>
                            <a:srgbClr val="000000"/>
                          </a:solidFill>
                          <a:effectLst/>
                          <a:latin typeface="Calibri" panose="020F0502020204030204" pitchFamily="34" charset="0"/>
                        </a:rPr>
                        <a:t>6 months</a:t>
                      </a:r>
                    </a:p>
                  </a:txBody>
                  <a:tcPr marL="9525" marR="9525" marT="9525" marB="0" anchor="b"/>
                </a:tc>
                <a:extLst>
                  <a:ext uri="{0D108BD9-81ED-4DB2-BD59-A6C34878D82A}">
                    <a16:rowId xmlns:a16="http://schemas.microsoft.com/office/drawing/2014/main" val="830699705"/>
                  </a:ext>
                </a:extLst>
              </a:tr>
              <a:tr h="0">
                <a:tc>
                  <a:txBody>
                    <a:bodyPr/>
                    <a:lstStyle/>
                    <a:p>
                      <a:pPr algn="l" fontAlgn="b"/>
                      <a:r>
                        <a:rPr lang="en-AU" sz="1200" b="0" i="0" u="none" strike="noStrike">
                          <a:solidFill>
                            <a:srgbClr val="000000"/>
                          </a:solidFill>
                          <a:effectLst/>
                          <a:latin typeface="Calibri" panose="020F0502020204030204" pitchFamily="34" charset="0"/>
                        </a:rPr>
                        <a:t>WT 4</a:t>
                      </a:r>
                    </a:p>
                  </a:txBody>
                  <a:tcPr marL="9525" marR="9525" marT="9525" marB="0" anchor="b"/>
                </a:tc>
                <a:tc>
                  <a:txBody>
                    <a:bodyPr/>
                    <a:lstStyle/>
                    <a:p>
                      <a:pPr algn="l" fontAlgn="b"/>
                      <a:r>
                        <a:rPr lang="en-AU" sz="1200" b="0" i="0" u="none" strike="noStrike">
                          <a:solidFill>
                            <a:srgbClr val="000000"/>
                          </a:solidFill>
                          <a:effectLst/>
                          <a:latin typeface="Calibri" panose="020F0502020204030204" pitchFamily="34" charset="0"/>
                        </a:rPr>
                        <a:t>15 and 18</a:t>
                      </a:r>
                    </a:p>
                  </a:txBody>
                  <a:tcPr marL="9525" marR="9525" marT="9525" marB="0" anchor="b"/>
                </a:tc>
                <a:tc>
                  <a:txBody>
                    <a:bodyPr/>
                    <a:lstStyle/>
                    <a:p>
                      <a:pPr algn="l" fontAlgn="b"/>
                      <a:r>
                        <a:rPr lang="en-AU" sz="1200" b="0" i="0" u="none" strike="noStrike">
                          <a:solidFill>
                            <a:srgbClr val="000000"/>
                          </a:solidFill>
                          <a:effectLst/>
                          <a:latin typeface="Calibri" panose="020F0502020204030204" pitchFamily="34" charset="0"/>
                        </a:rPr>
                        <a:t>male </a:t>
                      </a:r>
                    </a:p>
                  </a:txBody>
                  <a:tcPr marL="9525" marR="9525" marT="9525" marB="0" anchor="b"/>
                </a:tc>
                <a:tc>
                  <a:txBody>
                    <a:bodyPr/>
                    <a:lstStyle/>
                    <a:p>
                      <a:pPr algn="l" fontAlgn="b"/>
                      <a:r>
                        <a:rPr lang="en-AU" sz="1200" b="0" i="0" u="none" strike="noStrike">
                          <a:solidFill>
                            <a:srgbClr val="000000"/>
                          </a:solidFill>
                          <a:effectLst/>
                          <a:latin typeface="Calibri" panose="020F0502020204030204" pitchFamily="34" charset="0"/>
                        </a:rPr>
                        <a:t>6 months</a:t>
                      </a:r>
                    </a:p>
                  </a:txBody>
                  <a:tcPr marL="9525" marR="9525" marT="9525" marB="0" anchor="b"/>
                </a:tc>
                <a:extLst>
                  <a:ext uri="{0D108BD9-81ED-4DB2-BD59-A6C34878D82A}">
                    <a16:rowId xmlns:a16="http://schemas.microsoft.com/office/drawing/2014/main" val="3516664849"/>
                  </a:ext>
                </a:extLst>
              </a:tr>
              <a:tr h="0">
                <a:tc>
                  <a:txBody>
                    <a:bodyPr/>
                    <a:lstStyle/>
                    <a:p>
                      <a:pPr algn="l" fontAlgn="b"/>
                      <a:r>
                        <a:rPr lang="en-AU" sz="1200" b="0" i="0" u="none" strike="noStrike">
                          <a:solidFill>
                            <a:srgbClr val="000000"/>
                          </a:solidFill>
                          <a:effectLst/>
                          <a:latin typeface="Calibri" panose="020F0502020204030204" pitchFamily="34" charset="0"/>
                        </a:rPr>
                        <a:t>WT 5</a:t>
                      </a:r>
                    </a:p>
                  </a:txBody>
                  <a:tcPr marL="9525" marR="9525" marT="9525" marB="0" anchor="b"/>
                </a:tc>
                <a:tc>
                  <a:txBody>
                    <a:bodyPr/>
                    <a:lstStyle/>
                    <a:p>
                      <a:pPr algn="l" fontAlgn="b"/>
                      <a:r>
                        <a:rPr lang="en-AU" sz="1200" b="0" i="0" u="none" strike="noStrike">
                          <a:solidFill>
                            <a:srgbClr val="000000"/>
                          </a:solidFill>
                          <a:effectLst/>
                          <a:latin typeface="Calibri" panose="020F0502020204030204" pitchFamily="34" charset="0"/>
                        </a:rPr>
                        <a:t>26 and 28</a:t>
                      </a:r>
                    </a:p>
                  </a:txBody>
                  <a:tcPr marL="9525" marR="9525" marT="9525" marB="0" anchor="b"/>
                </a:tc>
                <a:tc>
                  <a:txBody>
                    <a:bodyPr/>
                    <a:lstStyle/>
                    <a:p>
                      <a:pPr algn="l" fontAlgn="b"/>
                      <a:r>
                        <a:rPr lang="en-AU" sz="1200" b="0" i="0" u="none" strike="noStrike">
                          <a:solidFill>
                            <a:srgbClr val="000000"/>
                          </a:solidFill>
                          <a:effectLst/>
                          <a:latin typeface="Calibri" panose="020F0502020204030204" pitchFamily="34" charset="0"/>
                        </a:rPr>
                        <a:t>male </a:t>
                      </a:r>
                    </a:p>
                  </a:txBody>
                  <a:tcPr marL="9525" marR="9525" marT="9525" marB="0" anchor="b"/>
                </a:tc>
                <a:tc>
                  <a:txBody>
                    <a:bodyPr/>
                    <a:lstStyle/>
                    <a:p>
                      <a:pPr algn="l" fontAlgn="b"/>
                      <a:r>
                        <a:rPr lang="en-AU" sz="1200" b="0" i="0" u="none" strike="noStrike">
                          <a:solidFill>
                            <a:srgbClr val="000000"/>
                          </a:solidFill>
                          <a:effectLst/>
                          <a:latin typeface="Calibri" panose="020F0502020204030204" pitchFamily="34" charset="0"/>
                        </a:rPr>
                        <a:t>6 months</a:t>
                      </a:r>
                    </a:p>
                  </a:txBody>
                  <a:tcPr marL="9525" marR="9525" marT="9525" marB="0" anchor="b"/>
                </a:tc>
                <a:extLst>
                  <a:ext uri="{0D108BD9-81ED-4DB2-BD59-A6C34878D82A}">
                    <a16:rowId xmlns:a16="http://schemas.microsoft.com/office/drawing/2014/main" val="2671003445"/>
                  </a:ext>
                </a:extLst>
              </a:tr>
              <a:tr h="0">
                <a:tc>
                  <a:txBody>
                    <a:bodyPr/>
                    <a:lstStyle/>
                    <a:p>
                      <a:pPr algn="l" fontAlgn="b"/>
                      <a:r>
                        <a:rPr lang="en-AU" sz="1200" b="0" i="0" u="none" strike="noStrike">
                          <a:solidFill>
                            <a:srgbClr val="000000"/>
                          </a:solidFill>
                          <a:effectLst/>
                          <a:latin typeface="Calibri" panose="020F0502020204030204" pitchFamily="34" charset="0"/>
                        </a:rPr>
                        <a:t>WT 6</a:t>
                      </a:r>
                    </a:p>
                  </a:txBody>
                  <a:tcPr marL="9525" marR="9525" marT="9525" marB="0" anchor="b"/>
                </a:tc>
                <a:tc>
                  <a:txBody>
                    <a:bodyPr/>
                    <a:lstStyle/>
                    <a:p>
                      <a:pPr algn="l" fontAlgn="b"/>
                      <a:r>
                        <a:rPr lang="en-AU" sz="1200" b="0" i="0" u="none" strike="noStrike" dirty="0">
                          <a:solidFill>
                            <a:srgbClr val="000000"/>
                          </a:solidFill>
                          <a:effectLst/>
                          <a:latin typeface="Calibri" panose="020F0502020204030204" pitchFamily="34" charset="0"/>
                        </a:rPr>
                        <a:t>30 and 31</a:t>
                      </a:r>
                    </a:p>
                  </a:txBody>
                  <a:tcPr marL="9525" marR="9525" marT="9525" marB="0" anchor="b"/>
                </a:tc>
                <a:tc>
                  <a:txBody>
                    <a:bodyPr/>
                    <a:lstStyle/>
                    <a:p>
                      <a:pPr algn="l" fontAlgn="b"/>
                      <a:r>
                        <a:rPr lang="en-AU" sz="1200" b="0" i="0" u="none" strike="noStrike">
                          <a:solidFill>
                            <a:srgbClr val="000000"/>
                          </a:solidFill>
                          <a:effectLst/>
                          <a:latin typeface="Calibri" panose="020F0502020204030204" pitchFamily="34" charset="0"/>
                        </a:rPr>
                        <a:t>male </a:t>
                      </a:r>
                    </a:p>
                  </a:txBody>
                  <a:tcPr marL="9525" marR="9525" marT="9525" marB="0" anchor="b"/>
                </a:tc>
                <a:tc>
                  <a:txBody>
                    <a:bodyPr/>
                    <a:lstStyle/>
                    <a:p>
                      <a:pPr algn="l" fontAlgn="b"/>
                      <a:r>
                        <a:rPr lang="en-AU" sz="1200" b="0" i="0" u="none" strike="noStrike">
                          <a:solidFill>
                            <a:srgbClr val="000000"/>
                          </a:solidFill>
                          <a:effectLst/>
                          <a:latin typeface="Calibri" panose="020F0502020204030204" pitchFamily="34" charset="0"/>
                        </a:rPr>
                        <a:t>6 months</a:t>
                      </a:r>
                    </a:p>
                  </a:txBody>
                  <a:tcPr marL="9525" marR="9525" marT="9525" marB="0" anchor="b"/>
                </a:tc>
                <a:extLst>
                  <a:ext uri="{0D108BD9-81ED-4DB2-BD59-A6C34878D82A}">
                    <a16:rowId xmlns:a16="http://schemas.microsoft.com/office/drawing/2014/main" val="961156100"/>
                  </a:ext>
                </a:extLst>
              </a:tr>
              <a:tr h="0">
                <a:tc>
                  <a:txBody>
                    <a:bodyPr/>
                    <a:lstStyle/>
                    <a:p>
                      <a:pPr algn="l" fontAlgn="b"/>
                      <a:r>
                        <a:rPr lang="en-AU" sz="1200" b="0" i="0" u="none" strike="noStrike">
                          <a:solidFill>
                            <a:srgbClr val="000000"/>
                          </a:solidFill>
                          <a:effectLst/>
                          <a:latin typeface="Calibri" panose="020F0502020204030204" pitchFamily="34" charset="0"/>
                        </a:rPr>
                        <a:t>Q96 1</a:t>
                      </a:r>
                    </a:p>
                  </a:txBody>
                  <a:tcPr marL="9525" marR="9525" marT="9525" marB="0" anchor="b"/>
                </a:tc>
                <a:tc>
                  <a:txBody>
                    <a:bodyPr/>
                    <a:lstStyle/>
                    <a:p>
                      <a:pPr algn="l" fontAlgn="b"/>
                      <a:r>
                        <a:rPr lang="en-AU" sz="1200" b="0" i="0" u="none" strike="noStrike">
                          <a:solidFill>
                            <a:srgbClr val="000000"/>
                          </a:solidFill>
                          <a:effectLst/>
                          <a:latin typeface="Calibri" panose="020F0502020204030204" pitchFamily="34" charset="0"/>
                        </a:rPr>
                        <a:t>4 and 10</a:t>
                      </a:r>
                    </a:p>
                  </a:txBody>
                  <a:tcPr marL="9525" marR="9525" marT="9525" marB="0" anchor="b"/>
                </a:tc>
                <a:tc>
                  <a:txBody>
                    <a:bodyPr/>
                    <a:lstStyle/>
                    <a:p>
                      <a:pPr algn="l" fontAlgn="b"/>
                      <a:r>
                        <a:rPr lang="en-AU" sz="1200" b="0" i="0" u="none" strike="noStrike">
                          <a:solidFill>
                            <a:srgbClr val="000000"/>
                          </a:solidFill>
                          <a:effectLst/>
                          <a:latin typeface="Calibri" panose="020F0502020204030204" pitchFamily="34" charset="0"/>
                        </a:rPr>
                        <a:t>male </a:t>
                      </a:r>
                    </a:p>
                  </a:txBody>
                  <a:tcPr marL="9525" marR="9525" marT="9525" marB="0" anchor="b"/>
                </a:tc>
                <a:tc>
                  <a:txBody>
                    <a:bodyPr/>
                    <a:lstStyle/>
                    <a:p>
                      <a:pPr algn="l" fontAlgn="b"/>
                      <a:r>
                        <a:rPr lang="en-AU" sz="1200" b="0" i="0" u="none" strike="noStrike">
                          <a:solidFill>
                            <a:srgbClr val="000000"/>
                          </a:solidFill>
                          <a:effectLst/>
                          <a:latin typeface="Calibri" panose="020F0502020204030204" pitchFamily="34" charset="0"/>
                        </a:rPr>
                        <a:t>6 months</a:t>
                      </a:r>
                    </a:p>
                  </a:txBody>
                  <a:tcPr marL="9525" marR="9525" marT="9525" marB="0" anchor="b"/>
                </a:tc>
                <a:extLst>
                  <a:ext uri="{0D108BD9-81ED-4DB2-BD59-A6C34878D82A}">
                    <a16:rowId xmlns:a16="http://schemas.microsoft.com/office/drawing/2014/main" val="2197060743"/>
                  </a:ext>
                </a:extLst>
              </a:tr>
              <a:tr h="0">
                <a:tc>
                  <a:txBody>
                    <a:bodyPr/>
                    <a:lstStyle/>
                    <a:p>
                      <a:pPr algn="l" fontAlgn="b"/>
                      <a:r>
                        <a:rPr lang="en-AU" sz="1200" b="0" i="0" u="none" strike="noStrike">
                          <a:solidFill>
                            <a:srgbClr val="000000"/>
                          </a:solidFill>
                          <a:effectLst/>
                          <a:latin typeface="Calibri" panose="020F0502020204030204" pitchFamily="34" charset="0"/>
                        </a:rPr>
                        <a:t>Q96 2</a:t>
                      </a:r>
                    </a:p>
                  </a:txBody>
                  <a:tcPr marL="9525" marR="9525" marT="9525" marB="0" anchor="b"/>
                </a:tc>
                <a:tc>
                  <a:txBody>
                    <a:bodyPr/>
                    <a:lstStyle/>
                    <a:p>
                      <a:pPr algn="l" fontAlgn="b"/>
                      <a:r>
                        <a:rPr lang="en-AU" sz="1200" b="0" i="0" u="none" strike="noStrike">
                          <a:solidFill>
                            <a:srgbClr val="000000"/>
                          </a:solidFill>
                          <a:effectLst/>
                          <a:latin typeface="Calibri" panose="020F0502020204030204" pitchFamily="34" charset="0"/>
                        </a:rPr>
                        <a:t>13 and 14</a:t>
                      </a:r>
                    </a:p>
                  </a:txBody>
                  <a:tcPr marL="9525" marR="9525" marT="9525" marB="0" anchor="b"/>
                </a:tc>
                <a:tc>
                  <a:txBody>
                    <a:bodyPr/>
                    <a:lstStyle/>
                    <a:p>
                      <a:pPr algn="l" fontAlgn="b"/>
                      <a:r>
                        <a:rPr lang="en-AU" sz="1200" b="0" i="0" u="none" strike="noStrike">
                          <a:solidFill>
                            <a:srgbClr val="000000"/>
                          </a:solidFill>
                          <a:effectLst/>
                          <a:latin typeface="Calibri" panose="020F0502020204030204" pitchFamily="34" charset="0"/>
                        </a:rPr>
                        <a:t>male </a:t>
                      </a:r>
                    </a:p>
                  </a:txBody>
                  <a:tcPr marL="9525" marR="9525" marT="9525" marB="0" anchor="b"/>
                </a:tc>
                <a:tc>
                  <a:txBody>
                    <a:bodyPr/>
                    <a:lstStyle/>
                    <a:p>
                      <a:pPr algn="l" fontAlgn="b"/>
                      <a:r>
                        <a:rPr lang="en-AU" sz="1200" b="0" i="0" u="none" strike="noStrike">
                          <a:solidFill>
                            <a:srgbClr val="000000"/>
                          </a:solidFill>
                          <a:effectLst/>
                          <a:latin typeface="Calibri" panose="020F0502020204030204" pitchFamily="34" charset="0"/>
                        </a:rPr>
                        <a:t>6 months</a:t>
                      </a:r>
                    </a:p>
                  </a:txBody>
                  <a:tcPr marL="9525" marR="9525" marT="9525" marB="0" anchor="b"/>
                </a:tc>
                <a:extLst>
                  <a:ext uri="{0D108BD9-81ED-4DB2-BD59-A6C34878D82A}">
                    <a16:rowId xmlns:a16="http://schemas.microsoft.com/office/drawing/2014/main" val="3436942843"/>
                  </a:ext>
                </a:extLst>
              </a:tr>
              <a:tr h="0">
                <a:tc>
                  <a:txBody>
                    <a:bodyPr/>
                    <a:lstStyle/>
                    <a:p>
                      <a:pPr algn="l" fontAlgn="b"/>
                      <a:r>
                        <a:rPr lang="en-AU" sz="1200" b="0" i="0" u="none" strike="noStrike">
                          <a:solidFill>
                            <a:srgbClr val="000000"/>
                          </a:solidFill>
                          <a:effectLst/>
                          <a:latin typeface="Calibri" panose="020F0502020204030204" pitchFamily="34" charset="0"/>
                        </a:rPr>
                        <a:t>Q96 3</a:t>
                      </a:r>
                    </a:p>
                  </a:txBody>
                  <a:tcPr marL="9525" marR="9525" marT="9525" marB="0" anchor="b"/>
                </a:tc>
                <a:tc>
                  <a:txBody>
                    <a:bodyPr/>
                    <a:lstStyle/>
                    <a:p>
                      <a:pPr algn="l" fontAlgn="b"/>
                      <a:r>
                        <a:rPr lang="en-AU" sz="1200" b="0" i="0" u="none" strike="noStrike">
                          <a:solidFill>
                            <a:srgbClr val="000000"/>
                          </a:solidFill>
                          <a:effectLst/>
                          <a:latin typeface="Calibri" panose="020F0502020204030204" pitchFamily="34" charset="0"/>
                        </a:rPr>
                        <a:t>16 and 17</a:t>
                      </a:r>
                    </a:p>
                  </a:txBody>
                  <a:tcPr marL="9525" marR="9525" marT="9525" marB="0" anchor="b"/>
                </a:tc>
                <a:tc>
                  <a:txBody>
                    <a:bodyPr/>
                    <a:lstStyle/>
                    <a:p>
                      <a:pPr algn="l" fontAlgn="b"/>
                      <a:r>
                        <a:rPr lang="en-AU" sz="1200" b="0" i="0" u="none" strike="noStrike">
                          <a:solidFill>
                            <a:srgbClr val="000000"/>
                          </a:solidFill>
                          <a:effectLst/>
                          <a:latin typeface="Calibri" panose="020F0502020204030204" pitchFamily="34" charset="0"/>
                        </a:rPr>
                        <a:t>male </a:t>
                      </a:r>
                    </a:p>
                  </a:txBody>
                  <a:tcPr marL="9525" marR="9525" marT="9525" marB="0" anchor="b"/>
                </a:tc>
                <a:tc>
                  <a:txBody>
                    <a:bodyPr/>
                    <a:lstStyle/>
                    <a:p>
                      <a:pPr algn="l" fontAlgn="b"/>
                      <a:r>
                        <a:rPr lang="en-AU" sz="1200" b="0" i="0" u="none" strike="noStrike">
                          <a:solidFill>
                            <a:srgbClr val="000000"/>
                          </a:solidFill>
                          <a:effectLst/>
                          <a:latin typeface="Calibri" panose="020F0502020204030204" pitchFamily="34" charset="0"/>
                        </a:rPr>
                        <a:t>6 months</a:t>
                      </a:r>
                    </a:p>
                  </a:txBody>
                  <a:tcPr marL="9525" marR="9525" marT="9525" marB="0" anchor="b"/>
                </a:tc>
                <a:extLst>
                  <a:ext uri="{0D108BD9-81ED-4DB2-BD59-A6C34878D82A}">
                    <a16:rowId xmlns:a16="http://schemas.microsoft.com/office/drawing/2014/main" val="912619077"/>
                  </a:ext>
                </a:extLst>
              </a:tr>
              <a:tr h="0">
                <a:tc>
                  <a:txBody>
                    <a:bodyPr/>
                    <a:lstStyle/>
                    <a:p>
                      <a:pPr algn="l" fontAlgn="b"/>
                      <a:r>
                        <a:rPr lang="en-AU" sz="1200" b="0" i="0" u="none" strike="noStrike">
                          <a:solidFill>
                            <a:srgbClr val="000000"/>
                          </a:solidFill>
                          <a:effectLst/>
                          <a:latin typeface="Calibri" panose="020F0502020204030204" pitchFamily="34" charset="0"/>
                        </a:rPr>
                        <a:t>Q96 4</a:t>
                      </a:r>
                    </a:p>
                  </a:txBody>
                  <a:tcPr marL="9525" marR="9525" marT="9525" marB="0" anchor="b"/>
                </a:tc>
                <a:tc>
                  <a:txBody>
                    <a:bodyPr/>
                    <a:lstStyle/>
                    <a:p>
                      <a:pPr algn="l" fontAlgn="b"/>
                      <a:r>
                        <a:rPr lang="en-AU" sz="1200" b="0" i="0" u="none" strike="noStrike">
                          <a:solidFill>
                            <a:srgbClr val="000000"/>
                          </a:solidFill>
                          <a:effectLst/>
                          <a:latin typeface="Calibri" panose="020F0502020204030204" pitchFamily="34" charset="0"/>
                        </a:rPr>
                        <a:t>19 and 21</a:t>
                      </a:r>
                    </a:p>
                  </a:txBody>
                  <a:tcPr marL="9525" marR="9525" marT="9525" marB="0" anchor="b"/>
                </a:tc>
                <a:tc>
                  <a:txBody>
                    <a:bodyPr/>
                    <a:lstStyle/>
                    <a:p>
                      <a:pPr algn="l" fontAlgn="b"/>
                      <a:r>
                        <a:rPr lang="en-AU" sz="1200" b="0" i="0" u="none" strike="noStrike">
                          <a:solidFill>
                            <a:srgbClr val="000000"/>
                          </a:solidFill>
                          <a:effectLst/>
                          <a:latin typeface="Calibri" panose="020F0502020204030204" pitchFamily="34" charset="0"/>
                        </a:rPr>
                        <a:t>male </a:t>
                      </a:r>
                    </a:p>
                  </a:txBody>
                  <a:tcPr marL="9525" marR="9525" marT="9525" marB="0" anchor="b"/>
                </a:tc>
                <a:tc>
                  <a:txBody>
                    <a:bodyPr/>
                    <a:lstStyle/>
                    <a:p>
                      <a:pPr algn="l" fontAlgn="b"/>
                      <a:r>
                        <a:rPr lang="en-AU" sz="1200" b="0" i="0" u="none" strike="noStrike">
                          <a:solidFill>
                            <a:srgbClr val="000000"/>
                          </a:solidFill>
                          <a:effectLst/>
                          <a:latin typeface="Calibri" panose="020F0502020204030204" pitchFamily="34" charset="0"/>
                        </a:rPr>
                        <a:t>6 months</a:t>
                      </a:r>
                    </a:p>
                  </a:txBody>
                  <a:tcPr marL="9525" marR="9525" marT="9525" marB="0" anchor="b"/>
                </a:tc>
                <a:extLst>
                  <a:ext uri="{0D108BD9-81ED-4DB2-BD59-A6C34878D82A}">
                    <a16:rowId xmlns:a16="http://schemas.microsoft.com/office/drawing/2014/main" val="2355108373"/>
                  </a:ext>
                </a:extLst>
              </a:tr>
              <a:tr h="0">
                <a:tc>
                  <a:txBody>
                    <a:bodyPr/>
                    <a:lstStyle/>
                    <a:p>
                      <a:pPr algn="l" fontAlgn="b"/>
                      <a:r>
                        <a:rPr lang="en-AU" sz="1200" b="0" i="0" u="none" strike="noStrike">
                          <a:solidFill>
                            <a:srgbClr val="000000"/>
                          </a:solidFill>
                          <a:effectLst/>
                          <a:latin typeface="Calibri" panose="020F0502020204030204" pitchFamily="34" charset="0"/>
                        </a:rPr>
                        <a:t>Q96 5</a:t>
                      </a:r>
                    </a:p>
                  </a:txBody>
                  <a:tcPr marL="9525" marR="9525" marT="9525" marB="0" anchor="b"/>
                </a:tc>
                <a:tc>
                  <a:txBody>
                    <a:bodyPr/>
                    <a:lstStyle/>
                    <a:p>
                      <a:pPr algn="l" fontAlgn="b"/>
                      <a:r>
                        <a:rPr lang="en-AU" sz="1200" b="0" i="0" u="none" strike="noStrike">
                          <a:solidFill>
                            <a:srgbClr val="000000"/>
                          </a:solidFill>
                          <a:effectLst/>
                          <a:latin typeface="Calibri" panose="020F0502020204030204" pitchFamily="34" charset="0"/>
                        </a:rPr>
                        <a:t>23 and 27</a:t>
                      </a:r>
                    </a:p>
                  </a:txBody>
                  <a:tcPr marL="9525" marR="9525" marT="9525" marB="0" anchor="b"/>
                </a:tc>
                <a:tc>
                  <a:txBody>
                    <a:bodyPr/>
                    <a:lstStyle/>
                    <a:p>
                      <a:pPr algn="l" fontAlgn="b"/>
                      <a:r>
                        <a:rPr lang="en-AU" sz="1200" b="0" i="0" u="none" strike="noStrike">
                          <a:solidFill>
                            <a:srgbClr val="000000"/>
                          </a:solidFill>
                          <a:effectLst/>
                          <a:latin typeface="Calibri" panose="020F0502020204030204" pitchFamily="34" charset="0"/>
                        </a:rPr>
                        <a:t>male </a:t>
                      </a:r>
                    </a:p>
                  </a:txBody>
                  <a:tcPr marL="9525" marR="9525" marT="9525" marB="0" anchor="b"/>
                </a:tc>
                <a:tc>
                  <a:txBody>
                    <a:bodyPr/>
                    <a:lstStyle/>
                    <a:p>
                      <a:pPr algn="l" fontAlgn="b"/>
                      <a:r>
                        <a:rPr lang="en-AU" sz="1200" b="0" i="0" u="none" strike="noStrike">
                          <a:solidFill>
                            <a:srgbClr val="000000"/>
                          </a:solidFill>
                          <a:effectLst/>
                          <a:latin typeface="Calibri" panose="020F0502020204030204" pitchFamily="34" charset="0"/>
                        </a:rPr>
                        <a:t>6 months</a:t>
                      </a:r>
                    </a:p>
                  </a:txBody>
                  <a:tcPr marL="9525" marR="9525" marT="9525" marB="0" anchor="b"/>
                </a:tc>
                <a:extLst>
                  <a:ext uri="{0D108BD9-81ED-4DB2-BD59-A6C34878D82A}">
                    <a16:rowId xmlns:a16="http://schemas.microsoft.com/office/drawing/2014/main" val="2247328077"/>
                  </a:ext>
                </a:extLst>
              </a:tr>
              <a:tr h="0">
                <a:tc>
                  <a:txBody>
                    <a:bodyPr/>
                    <a:lstStyle/>
                    <a:p>
                      <a:pPr algn="l" fontAlgn="b"/>
                      <a:r>
                        <a:rPr lang="en-AU" sz="1200" b="0" i="0" u="none" strike="noStrike">
                          <a:solidFill>
                            <a:srgbClr val="000000"/>
                          </a:solidFill>
                          <a:effectLst/>
                          <a:latin typeface="Calibri" panose="020F0502020204030204" pitchFamily="34" charset="0"/>
                        </a:rPr>
                        <a:t>Q96 6</a:t>
                      </a:r>
                    </a:p>
                  </a:txBody>
                  <a:tcPr marL="9525" marR="9525" marT="9525" marB="0" anchor="b"/>
                </a:tc>
                <a:tc>
                  <a:txBody>
                    <a:bodyPr/>
                    <a:lstStyle/>
                    <a:p>
                      <a:pPr algn="l" fontAlgn="b"/>
                      <a:r>
                        <a:rPr lang="en-AU" sz="1200" b="0" i="0" u="none" strike="noStrike">
                          <a:solidFill>
                            <a:srgbClr val="000000"/>
                          </a:solidFill>
                          <a:effectLst/>
                          <a:latin typeface="Calibri" panose="020F0502020204030204" pitchFamily="34" charset="0"/>
                        </a:rPr>
                        <a:t>29 and 32</a:t>
                      </a:r>
                    </a:p>
                  </a:txBody>
                  <a:tcPr marL="9525" marR="9525" marT="9525" marB="0" anchor="b"/>
                </a:tc>
                <a:tc>
                  <a:txBody>
                    <a:bodyPr/>
                    <a:lstStyle/>
                    <a:p>
                      <a:pPr algn="l" fontAlgn="b"/>
                      <a:r>
                        <a:rPr lang="en-AU" sz="1200" b="0" i="0" u="none" strike="noStrike" dirty="0">
                          <a:solidFill>
                            <a:srgbClr val="000000"/>
                          </a:solidFill>
                          <a:effectLst/>
                          <a:latin typeface="Calibri" panose="020F0502020204030204" pitchFamily="34" charset="0"/>
                        </a:rPr>
                        <a:t>male </a:t>
                      </a:r>
                    </a:p>
                  </a:txBody>
                  <a:tcPr marL="9525" marR="9525" marT="9525" marB="0" anchor="b"/>
                </a:tc>
                <a:tc>
                  <a:txBody>
                    <a:bodyPr/>
                    <a:lstStyle/>
                    <a:p>
                      <a:pPr algn="l" fontAlgn="b"/>
                      <a:r>
                        <a:rPr lang="en-AU" sz="1200" b="0" i="0" u="none" strike="noStrike" dirty="0">
                          <a:solidFill>
                            <a:srgbClr val="000000"/>
                          </a:solidFill>
                          <a:effectLst/>
                          <a:latin typeface="Calibri" panose="020F0502020204030204" pitchFamily="34" charset="0"/>
                        </a:rPr>
                        <a:t>6 months</a:t>
                      </a:r>
                    </a:p>
                  </a:txBody>
                  <a:tcPr marL="9525" marR="9525" marT="9525" marB="0" anchor="b"/>
                </a:tc>
                <a:extLst>
                  <a:ext uri="{0D108BD9-81ED-4DB2-BD59-A6C34878D82A}">
                    <a16:rowId xmlns:a16="http://schemas.microsoft.com/office/drawing/2014/main" val="1531479649"/>
                  </a:ext>
                </a:extLst>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DF4CC5-0D86-48F8-B12D-CC2BF7AA3228}"/>
              </a:ext>
            </a:extLst>
          </p:cNvPr>
          <p:cNvSpPr>
            <a:spLocks noGrp="1"/>
          </p:cNvSpPr>
          <p:nvPr>
            <p:ph type="title"/>
          </p:nvPr>
        </p:nvSpPr>
        <p:spPr>
          <a:xfrm>
            <a:off x="251520" y="188640"/>
            <a:ext cx="5760000" cy="418058"/>
          </a:xfrm>
        </p:spPr>
        <p:txBody>
          <a:bodyPr/>
          <a:lstStyle/>
          <a:p>
            <a:r>
              <a:rPr lang="en-AU" sz="2400" dirty="0"/>
              <a:t>Data Diagnostics: </a:t>
            </a:r>
            <a:r>
              <a:rPr lang="en-AU" sz="2000" dirty="0"/>
              <a:t>Full analysis (549 metabolites)</a:t>
            </a:r>
          </a:p>
        </p:txBody>
      </p:sp>
      <p:sp>
        <p:nvSpPr>
          <p:cNvPr id="6" name="Content Placeholder 5">
            <a:extLst>
              <a:ext uri="{FF2B5EF4-FFF2-40B4-BE49-F238E27FC236}">
                <a16:creationId xmlns:a16="http://schemas.microsoft.com/office/drawing/2014/main" id="{79BD11DB-CFBF-49F3-98E7-F744F8171129}"/>
              </a:ext>
            </a:extLst>
          </p:cNvPr>
          <p:cNvSpPr>
            <a:spLocks noGrp="1"/>
          </p:cNvSpPr>
          <p:nvPr>
            <p:ph idx="1"/>
          </p:nvPr>
        </p:nvSpPr>
        <p:spPr>
          <a:xfrm>
            <a:off x="251520" y="1124744"/>
            <a:ext cx="8229600" cy="5184576"/>
          </a:xfrm>
        </p:spPr>
        <p:txBody>
          <a:bodyPr/>
          <a:lstStyle/>
          <a:p>
            <a:pPr marL="0" indent="0">
              <a:buNone/>
            </a:pPr>
            <a:endParaRPr lang="en-AU" sz="1600" dirty="0"/>
          </a:p>
          <a:p>
            <a:endParaRPr lang="en-AU" sz="1600" dirty="0"/>
          </a:p>
        </p:txBody>
      </p:sp>
      <p:sp>
        <p:nvSpPr>
          <p:cNvPr id="4" name="Slide Number Placeholder 3">
            <a:extLst>
              <a:ext uri="{FF2B5EF4-FFF2-40B4-BE49-F238E27FC236}">
                <a16:creationId xmlns:a16="http://schemas.microsoft.com/office/drawing/2014/main" id="{2D97E076-996B-460B-A2F6-BAFDAD463AD7}"/>
              </a:ext>
            </a:extLst>
          </p:cNvPr>
          <p:cNvSpPr>
            <a:spLocks noGrp="1"/>
          </p:cNvSpPr>
          <p:nvPr>
            <p:ph type="sldNum" sz="quarter" idx="11"/>
          </p:nvPr>
        </p:nvSpPr>
        <p:spPr/>
        <p:txBody>
          <a:bodyPr/>
          <a:lstStyle/>
          <a:p>
            <a:fld id="{DBF5BB59-8A11-4DB9-B482-1CDF65FBD5BB}" type="slidenum">
              <a:rPr lang="en-US" altLang="en-US" smtClean="0"/>
              <a:pPr/>
              <a:t>11</a:t>
            </a:fld>
            <a:endParaRPr lang="en-US" altLang="en-US"/>
          </a:p>
        </p:txBody>
      </p:sp>
      <p:graphicFrame>
        <p:nvGraphicFramePr>
          <p:cNvPr id="7" name="Table 6">
            <a:extLst>
              <a:ext uri="{FF2B5EF4-FFF2-40B4-BE49-F238E27FC236}">
                <a16:creationId xmlns:a16="http://schemas.microsoft.com/office/drawing/2014/main" id="{94D44C7F-D7F3-4E46-910C-3EE5EF5E7F84}"/>
              </a:ext>
            </a:extLst>
          </p:cNvPr>
          <p:cNvGraphicFramePr>
            <a:graphicFrameLocks noGrp="1"/>
          </p:cNvGraphicFramePr>
          <p:nvPr/>
        </p:nvGraphicFramePr>
        <p:xfrm>
          <a:off x="1098104" y="5115383"/>
          <a:ext cx="3240360" cy="787524"/>
        </p:xfrm>
        <a:graphic>
          <a:graphicData uri="http://schemas.openxmlformats.org/drawingml/2006/table">
            <a:tbl>
              <a:tblPr>
                <a:tableStyleId>{5C22544A-7EE6-4342-B048-85BDC9FD1C3A}</a:tableStyleId>
              </a:tblPr>
              <a:tblGrid>
                <a:gridCol w="2335395">
                  <a:extLst>
                    <a:ext uri="{9D8B030D-6E8A-4147-A177-3AD203B41FA5}">
                      <a16:colId xmlns:a16="http://schemas.microsoft.com/office/drawing/2014/main" val="1584655784"/>
                    </a:ext>
                  </a:extLst>
                </a:gridCol>
                <a:gridCol w="904965">
                  <a:extLst>
                    <a:ext uri="{9D8B030D-6E8A-4147-A177-3AD203B41FA5}">
                      <a16:colId xmlns:a16="http://schemas.microsoft.com/office/drawing/2014/main" val="3796496002"/>
                    </a:ext>
                  </a:extLst>
                </a:gridCol>
              </a:tblGrid>
              <a:tr h="216024">
                <a:tc>
                  <a:txBody>
                    <a:bodyPr/>
                    <a:lstStyle/>
                    <a:p>
                      <a:pPr algn="ctr" fontAlgn="b"/>
                      <a:endParaRPr lang="en-AU" sz="1100" b="1"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AU" sz="1100" b="1" u="none" strike="noStrike" dirty="0">
                          <a:effectLst/>
                        </a:rPr>
                        <a:t>Metabolites</a:t>
                      </a:r>
                      <a:endParaRPr lang="en-AU" sz="1100" b="1"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096354180"/>
                  </a:ext>
                </a:extLst>
              </a:tr>
              <a:tr h="190500">
                <a:tc>
                  <a:txBody>
                    <a:bodyPr/>
                    <a:lstStyle/>
                    <a:p>
                      <a:pPr algn="l" fontAlgn="b"/>
                      <a:r>
                        <a:rPr lang="en-AU" sz="1100" u="none" strike="noStrike" dirty="0">
                          <a:effectLst/>
                        </a:rPr>
                        <a:t>Total metabolites in Polar </a:t>
                      </a:r>
                      <a:r>
                        <a:rPr lang="en-AU" sz="1100" u="none" strike="noStrike" dirty="0" err="1">
                          <a:effectLst/>
                        </a:rPr>
                        <a:t>stds</a:t>
                      </a:r>
                      <a:r>
                        <a:rPr lang="en-AU" sz="1100" u="none" strike="noStrike" dirty="0">
                          <a:effectLst/>
                        </a:rPr>
                        <a:t> library</a:t>
                      </a:r>
                      <a:endParaRPr lang="en-AU" sz="1100" b="1"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AU" sz="1100" b="0" i="0" u="none" strike="noStrike" dirty="0">
                          <a:solidFill>
                            <a:srgbClr val="000000"/>
                          </a:solidFill>
                          <a:effectLst/>
                          <a:latin typeface="Arial" panose="020B0604020202020204" pitchFamily="34" charset="0"/>
                          <a:cs typeface="Arial" panose="020B0604020202020204" pitchFamily="34" charset="0"/>
                        </a:rPr>
                        <a:t>549</a:t>
                      </a:r>
                    </a:p>
                  </a:txBody>
                  <a:tcPr marL="9525" marR="9525" marT="9525" marB="0" anchor="b"/>
                </a:tc>
                <a:extLst>
                  <a:ext uri="{0D108BD9-81ED-4DB2-BD59-A6C34878D82A}">
                    <a16:rowId xmlns:a16="http://schemas.microsoft.com/office/drawing/2014/main" val="2394330593"/>
                  </a:ext>
                </a:extLst>
              </a:tr>
              <a:tr h="190500">
                <a:tc>
                  <a:txBody>
                    <a:bodyPr/>
                    <a:lstStyle/>
                    <a:p>
                      <a:pPr algn="l" fontAlgn="b"/>
                      <a:r>
                        <a:rPr lang="en-AU" sz="1100" u="none" strike="noStrike" dirty="0">
                          <a:effectLst/>
                        </a:rPr>
                        <a:t>Total metabolites detected</a:t>
                      </a:r>
                      <a:endParaRPr lang="en-AU" sz="1100" b="1"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AU" sz="1100" b="0" i="0" u="none" strike="noStrike" dirty="0">
                          <a:solidFill>
                            <a:srgbClr val="000000"/>
                          </a:solidFill>
                          <a:effectLst/>
                          <a:latin typeface="Arial" panose="020B0604020202020204" pitchFamily="34" charset="0"/>
                          <a:cs typeface="Arial" panose="020B0604020202020204" pitchFamily="34" charset="0"/>
                        </a:rPr>
                        <a:t>166</a:t>
                      </a:r>
                    </a:p>
                  </a:txBody>
                  <a:tcPr marL="9525" marR="9525" marT="9525" marB="0" anchor="b"/>
                </a:tc>
                <a:extLst>
                  <a:ext uri="{0D108BD9-81ED-4DB2-BD59-A6C34878D82A}">
                    <a16:rowId xmlns:a16="http://schemas.microsoft.com/office/drawing/2014/main" val="1585992425"/>
                  </a:ext>
                </a:extLst>
              </a:tr>
              <a:tr h="190500">
                <a:tc>
                  <a:txBody>
                    <a:bodyPr/>
                    <a:lstStyle/>
                    <a:p>
                      <a:pPr algn="l" fontAlgn="b"/>
                      <a:r>
                        <a:rPr lang="en-AU" sz="1100" u="none" strike="noStrike" dirty="0">
                          <a:effectLst/>
                        </a:rPr>
                        <a:t>Total internal standards</a:t>
                      </a:r>
                      <a:endParaRPr lang="en-AU" sz="1100" b="1"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AU" sz="1100" b="0" i="0" u="none" strike="noStrike" dirty="0">
                          <a:solidFill>
                            <a:srgbClr val="000000"/>
                          </a:solidFill>
                          <a:effectLst/>
                          <a:latin typeface="Arial" panose="020B0604020202020204" pitchFamily="34" charset="0"/>
                          <a:cs typeface="Arial" panose="020B0604020202020204" pitchFamily="34" charset="0"/>
                        </a:rPr>
                        <a:t>4</a:t>
                      </a:r>
                    </a:p>
                  </a:txBody>
                  <a:tcPr marL="9525" marR="9525" marT="9525" marB="0" anchor="b"/>
                </a:tc>
                <a:extLst>
                  <a:ext uri="{0D108BD9-81ED-4DB2-BD59-A6C34878D82A}">
                    <a16:rowId xmlns:a16="http://schemas.microsoft.com/office/drawing/2014/main" val="1132743305"/>
                  </a:ext>
                </a:extLst>
              </a:tr>
            </a:tbl>
          </a:graphicData>
        </a:graphic>
      </p:graphicFrame>
      <p:graphicFrame>
        <p:nvGraphicFramePr>
          <p:cNvPr id="8" name="Table 7">
            <a:extLst>
              <a:ext uri="{FF2B5EF4-FFF2-40B4-BE49-F238E27FC236}">
                <a16:creationId xmlns:a16="http://schemas.microsoft.com/office/drawing/2014/main" id="{09B30B01-F8A3-456B-94F5-81AA77B9539A}"/>
              </a:ext>
            </a:extLst>
          </p:cNvPr>
          <p:cNvGraphicFramePr>
            <a:graphicFrameLocks noGrp="1"/>
          </p:cNvGraphicFramePr>
          <p:nvPr/>
        </p:nvGraphicFramePr>
        <p:xfrm>
          <a:off x="5185048" y="4854416"/>
          <a:ext cx="2736304" cy="1309459"/>
        </p:xfrm>
        <a:graphic>
          <a:graphicData uri="http://schemas.openxmlformats.org/drawingml/2006/table">
            <a:tbl>
              <a:tblPr>
                <a:tableStyleId>{5C22544A-7EE6-4342-B048-85BDC9FD1C3A}</a:tableStyleId>
              </a:tblPr>
              <a:tblGrid>
                <a:gridCol w="1928205">
                  <a:extLst>
                    <a:ext uri="{9D8B030D-6E8A-4147-A177-3AD203B41FA5}">
                      <a16:colId xmlns:a16="http://schemas.microsoft.com/office/drawing/2014/main" val="1283863257"/>
                    </a:ext>
                  </a:extLst>
                </a:gridCol>
                <a:gridCol w="808099">
                  <a:extLst>
                    <a:ext uri="{9D8B030D-6E8A-4147-A177-3AD203B41FA5}">
                      <a16:colId xmlns:a16="http://schemas.microsoft.com/office/drawing/2014/main" val="1420903895"/>
                    </a:ext>
                  </a:extLst>
                </a:gridCol>
              </a:tblGrid>
              <a:tr h="288032">
                <a:tc>
                  <a:txBody>
                    <a:bodyPr/>
                    <a:lstStyle/>
                    <a:p>
                      <a:pPr algn="ctr" fontAlgn="b"/>
                      <a:r>
                        <a:rPr lang="en-AU" sz="1100" b="1" u="none" strike="noStrike" dirty="0">
                          <a:effectLst/>
                        </a:rPr>
                        <a:t>% CV in PBQCs (n=6)</a:t>
                      </a:r>
                      <a:endParaRPr lang="en-AU" sz="11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AU" sz="1100" b="1" u="none" strike="noStrike" dirty="0">
                          <a:effectLst/>
                        </a:rPr>
                        <a:t>Metabolites (166)</a:t>
                      </a:r>
                      <a:endParaRPr lang="en-AU" sz="1100" b="1"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739870816"/>
                  </a:ext>
                </a:extLst>
              </a:tr>
              <a:tr h="254883">
                <a:tc>
                  <a:txBody>
                    <a:bodyPr/>
                    <a:lstStyle/>
                    <a:p>
                      <a:pPr algn="ctr" fontAlgn="b"/>
                      <a:r>
                        <a:rPr lang="en-AU" sz="1100" u="none" strike="noStrike" dirty="0">
                          <a:effectLst/>
                        </a:rPr>
                        <a:t>&lt;10 %</a:t>
                      </a:r>
                      <a:endParaRPr lang="en-AU" sz="11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AU" sz="1100" b="0" i="0" u="none" strike="noStrike" dirty="0">
                          <a:solidFill>
                            <a:srgbClr val="000000"/>
                          </a:solidFill>
                          <a:effectLst/>
                          <a:latin typeface="Arial" panose="020B0604020202020204" pitchFamily="34" charset="0"/>
                          <a:cs typeface="Arial" panose="020B0604020202020204" pitchFamily="34" charset="0"/>
                        </a:rPr>
                        <a:t>98</a:t>
                      </a:r>
                    </a:p>
                  </a:txBody>
                  <a:tcPr marL="9525" marR="9525" marT="9525" marB="0" anchor="ctr"/>
                </a:tc>
                <a:extLst>
                  <a:ext uri="{0D108BD9-81ED-4DB2-BD59-A6C34878D82A}">
                    <a16:rowId xmlns:a16="http://schemas.microsoft.com/office/drawing/2014/main" val="3276381113"/>
                  </a:ext>
                </a:extLst>
              </a:tr>
              <a:tr h="221734">
                <a:tc>
                  <a:txBody>
                    <a:bodyPr/>
                    <a:lstStyle/>
                    <a:p>
                      <a:pPr algn="ctr" fontAlgn="b"/>
                      <a:r>
                        <a:rPr lang="en-AU" sz="1100" u="none" strike="noStrike" dirty="0">
                          <a:effectLst/>
                        </a:rPr>
                        <a:t>10-20 %</a:t>
                      </a:r>
                      <a:endParaRPr lang="en-AU" sz="11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AU" sz="1100" b="0" i="0" u="none" strike="noStrike" dirty="0">
                          <a:solidFill>
                            <a:srgbClr val="000000"/>
                          </a:solidFill>
                          <a:effectLst/>
                          <a:latin typeface="Arial" panose="020B0604020202020204" pitchFamily="34" charset="0"/>
                          <a:cs typeface="Arial" panose="020B0604020202020204" pitchFamily="34" charset="0"/>
                        </a:rPr>
                        <a:t>35</a:t>
                      </a:r>
                    </a:p>
                  </a:txBody>
                  <a:tcPr marL="9525" marR="9525" marT="9525" marB="0" anchor="ctr"/>
                </a:tc>
                <a:extLst>
                  <a:ext uri="{0D108BD9-81ED-4DB2-BD59-A6C34878D82A}">
                    <a16:rowId xmlns:a16="http://schemas.microsoft.com/office/drawing/2014/main" val="789660730"/>
                  </a:ext>
                </a:extLst>
              </a:tr>
              <a:tr h="260593">
                <a:tc>
                  <a:txBody>
                    <a:bodyPr/>
                    <a:lstStyle/>
                    <a:p>
                      <a:pPr algn="ctr" fontAlgn="b"/>
                      <a:r>
                        <a:rPr lang="en-AU" sz="1100" u="none" strike="noStrike" dirty="0">
                          <a:effectLst/>
                        </a:rPr>
                        <a:t>20-30 %</a:t>
                      </a:r>
                      <a:endParaRPr lang="en-AU" sz="11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AU" sz="1100" b="0" i="0" u="none" strike="noStrike" dirty="0">
                          <a:solidFill>
                            <a:srgbClr val="000000"/>
                          </a:solidFill>
                          <a:effectLst/>
                          <a:latin typeface="Arial" panose="020B0604020202020204" pitchFamily="34" charset="0"/>
                          <a:cs typeface="Arial" panose="020B0604020202020204" pitchFamily="34" charset="0"/>
                        </a:rPr>
                        <a:t>24</a:t>
                      </a:r>
                    </a:p>
                  </a:txBody>
                  <a:tcPr marL="9525" marR="9525" marT="9525" marB="0" anchor="ctr"/>
                </a:tc>
                <a:extLst>
                  <a:ext uri="{0D108BD9-81ED-4DB2-BD59-A6C34878D82A}">
                    <a16:rowId xmlns:a16="http://schemas.microsoft.com/office/drawing/2014/main" val="354695971"/>
                  </a:ext>
                </a:extLst>
              </a:tr>
              <a:tr h="227444">
                <a:tc>
                  <a:txBody>
                    <a:bodyPr/>
                    <a:lstStyle/>
                    <a:p>
                      <a:pPr algn="ctr" fontAlgn="b"/>
                      <a:r>
                        <a:rPr lang="en-AU" sz="1100" u="none" strike="noStrike" dirty="0">
                          <a:effectLst/>
                        </a:rPr>
                        <a:t>&gt; 30 %</a:t>
                      </a:r>
                      <a:endParaRPr lang="en-AU" sz="11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AU" sz="1100" b="0" i="0" u="none" strike="noStrike" dirty="0">
                          <a:solidFill>
                            <a:srgbClr val="000000"/>
                          </a:solidFill>
                          <a:effectLst/>
                          <a:latin typeface="Arial" panose="020B0604020202020204" pitchFamily="34" charset="0"/>
                          <a:cs typeface="Arial" panose="020B0604020202020204" pitchFamily="34" charset="0"/>
                        </a:rPr>
                        <a:t>9</a:t>
                      </a:r>
                    </a:p>
                  </a:txBody>
                  <a:tcPr marL="9525" marR="9525" marT="9525" marB="0" anchor="ctr"/>
                </a:tc>
                <a:extLst>
                  <a:ext uri="{0D108BD9-81ED-4DB2-BD59-A6C34878D82A}">
                    <a16:rowId xmlns:a16="http://schemas.microsoft.com/office/drawing/2014/main" val="3022086618"/>
                  </a:ext>
                </a:extLst>
              </a:tr>
            </a:tbl>
          </a:graphicData>
        </a:graphic>
      </p:graphicFrame>
      <p:sp>
        <p:nvSpPr>
          <p:cNvPr id="9" name="TextBox 8">
            <a:extLst>
              <a:ext uri="{FF2B5EF4-FFF2-40B4-BE49-F238E27FC236}">
                <a16:creationId xmlns:a16="http://schemas.microsoft.com/office/drawing/2014/main" id="{AC687CBA-E1C0-4304-92BD-5E502E5A91B3}"/>
              </a:ext>
            </a:extLst>
          </p:cNvPr>
          <p:cNvSpPr txBox="1"/>
          <p:nvPr/>
        </p:nvSpPr>
        <p:spPr>
          <a:xfrm>
            <a:off x="652463" y="1268760"/>
            <a:ext cx="7696200" cy="1323439"/>
          </a:xfrm>
          <a:prstGeom prst="rect">
            <a:avLst/>
          </a:prstGeom>
          <a:noFill/>
        </p:spPr>
        <p:txBody>
          <a:bodyPr wrap="square" rtlCol="0">
            <a:spAutoFit/>
          </a:bodyPr>
          <a:lstStyle/>
          <a:p>
            <a:pPr marL="285750" indent="-285750" algn="just">
              <a:buFont typeface="Arial" panose="020B0604020202020204" pitchFamily="34" charset="0"/>
              <a:buChar char="•"/>
            </a:pPr>
            <a:r>
              <a:rPr lang="en-US" sz="1600" dirty="0"/>
              <a:t>ISTD in PBQC and samples &lt; 20% CV indicate optimal extraction efficiency &amp; instrument performance.</a:t>
            </a:r>
          </a:p>
          <a:p>
            <a:pPr marL="285750" indent="-285750" algn="just">
              <a:buFont typeface="Arial" panose="020B0604020202020204" pitchFamily="34" charset="0"/>
              <a:buChar char="•"/>
            </a:pPr>
            <a:r>
              <a:rPr lang="en-US" sz="1600" dirty="0"/>
              <a:t>Intra-sample %CVs are higher due to biological matrix variability. </a:t>
            </a:r>
          </a:p>
          <a:p>
            <a:pPr marL="285750" indent="-285750" algn="just">
              <a:buFont typeface="Arial" panose="020B0604020202020204" pitchFamily="34" charset="0"/>
              <a:buChar char="•"/>
            </a:pPr>
            <a:r>
              <a:rPr lang="en-US" sz="1600" dirty="0"/>
              <a:t>166 polar metabolites (out of 549 present in the standard mixes 1-13 library) were detected in samples, with many resolving well (&lt; 10% CV).</a:t>
            </a:r>
            <a:endParaRPr lang="en-AU" sz="1600" dirty="0"/>
          </a:p>
        </p:txBody>
      </p:sp>
      <p:graphicFrame>
        <p:nvGraphicFramePr>
          <p:cNvPr id="11" name="Table 10">
            <a:extLst>
              <a:ext uri="{FF2B5EF4-FFF2-40B4-BE49-F238E27FC236}">
                <a16:creationId xmlns:a16="http://schemas.microsoft.com/office/drawing/2014/main" id="{D2ACC52F-083D-4453-99AD-AF40BEA42028}"/>
              </a:ext>
            </a:extLst>
          </p:cNvPr>
          <p:cNvGraphicFramePr>
            <a:graphicFrameLocks noGrp="1"/>
          </p:cNvGraphicFramePr>
          <p:nvPr/>
        </p:nvGraphicFramePr>
        <p:xfrm>
          <a:off x="2427276" y="2844779"/>
          <a:ext cx="4104456" cy="1744506"/>
        </p:xfrm>
        <a:graphic>
          <a:graphicData uri="http://schemas.openxmlformats.org/drawingml/2006/table">
            <a:tbl>
              <a:tblPr>
                <a:tableStyleId>{5C22544A-7EE6-4342-B048-85BDC9FD1C3A}</a:tableStyleId>
              </a:tblPr>
              <a:tblGrid>
                <a:gridCol w="1296144">
                  <a:extLst>
                    <a:ext uri="{9D8B030D-6E8A-4147-A177-3AD203B41FA5}">
                      <a16:colId xmlns:a16="http://schemas.microsoft.com/office/drawing/2014/main" val="225634478"/>
                    </a:ext>
                  </a:extLst>
                </a:gridCol>
                <a:gridCol w="1440160">
                  <a:extLst>
                    <a:ext uri="{9D8B030D-6E8A-4147-A177-3AD203B41FA5}">
                      <a16:colId xmlns:a16="http://schemas.microsoft.com/office/drawing/2014/main" val="1505764386"/>
                    </a:ext>
                  </a:extLst>
                </a:gridCol>
                <a:gridCol w="1368152">
                  <a:extLst>
                    <a:ext uri="{9D8B030D-6E8A-4147-A177-3AD203B41FA5}">
                      <a16:colId xmlns:a16="http://schemas.microsoft.com/office/drawing/2014/main" val="1249509082"/>
                    </a:ext>
                  </a:extLst>
                </a:gridCol>
              </a:tblGrid>
              <a:tr h="288766">
                <a:tc>
                  <a:txBody>
                    <a:bodyPr/>
                    <a:lstStyle/>
                    <a:p>
                      <a:pPr algn="ctr" fontAlgn="b"/>
                      <a:endParaRPr lang="en-AU" sz="1200" b="1" i="0" u="none" strike="noStrike" dirty="0">
                        <a:solidFill>
                          <a:srgbClr val="000000"/>
                        </a:solidFill>
                        <a:effectLst/>
                        <a:latin typeface="Calibri" panose="020F0502020204030204" pitchFamily="34" charset="0"/>
                      </a:endParaRPr>
                    </a:p>
                  </a:txBody>
                  <a:tcPr marL="0" marR="0" marT="0" marB="0" anchor="b"/>
                </a:tc>
                <a:tc gridSpan="2">
                  <a:txBody>
                    <a:bodyPr/>
                    <a:lstStyle/>
                    <a:p>
                      <a:pPr algn="ctr" fontAlgn="b"/>
                      <a:r>
                        <a:rPr lang="en-AU" sz="1100" b="1" i="0" u="none" strike="noStrike" dirty="0">
                          <a:solidFill>
                            <a:srgbClr val="000000"/>
                          </a:solidFill>
                          <a:effectLst/>
                          <a:latin typeface="Arial" panose="020B0604020202020204" pitchFamily="34" charset="0"/>
                          <a:cs typeface="Arial" panose="020B0604020202020204" pitchFamily="34" charset="0"/>
                        </a:rPr>
                        <a:t>Coefficient of variation (%CV)</a:t>
                      </a:r>
                    </a:p>
                  </a:txBody>
                  <a:tcPr marL="0" marR="0" marT="0" marB="0" anchor="ctr"/>
                </a:tc>
                <a:tc hMerge="1">
                  <a:txBody>
                    <a:bodyPr/>
                    <a:lstStyle/>
                    <a:p>
                      <a:pPr algn="ctr" fontAlgn="b"/>
                      <a:endParaRPr lang="en-AU" sz="1200" b="1" i="0" u="none" strike="noStrike" dirty="0">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10000"/>
                  </a:ext>
                </a:extLst>
              </a:tr>
              <a:tr h="288766">
                <a:tc>
                  <a:txBody>
                    <a:bodyPr/>
                    <a:lstStyle/>
                    <a:p>
                      <a:pPr algn="ctr" fontAlgn="b"/>
                      <a:r>
                        <a:rPr lang="en-AU" sz="1100" b="1" u="none" strike="noStrike" dirty="0">
                          <a:effectLst/>
                        </a:rPr>
                        <a:t>ISTD</a:t>
                      </a:r>
                      <a:endParaRPr lang="en-AU" sz="1200" b="1" i="0" u="none" strike="noStrike" dirty="0">
                        <a:solidFill>
                          <a:srgbClr val="000000"/>
                        </a:solidFill>
                        <a:effectLst/>
                        <a:latin typeface="Calibri" panose="020F0502020204030204" pitchFamily="34" charset="0"/>
                      </a:endParaRPr>
                    </a:p>
                  </a:txBody>
                  <a:tcPr marL="0" marR="0" marT="0" marB="0" anchor="ctr"/>
                </a:tc>
                <a:tc>
                  <a:txBody>
                    <a:bodyPr/>
                    <a:lstStyle/>
                    <a:p>
                      <a:pPr algn="ctr" fontAlgn="b"/>
                      <a:r>
                        <a:rPr lang="en-US" sz="1100" b="1" i="0" u="none" strike="noStrike" dirty="0">
                          <a:solidFill>
                            <a:srgbClr val="000000"/>
                          </a:solidFill>
                          <a:effectLst/>
                          <a:latin typeface="Arial" panose="020B0604020202020204" pitchFamily="34" charset="0"/>
                          <a:cs typeface="Arial" panose="020B0604020202020204" pitchFamily="34" charset="0"/>
                        </a:rPr>
                        <a:t>Samples (n=12)</a:t>
                      </a:r>
                    </a:p>
                  </a:txBody>
                  <a:tcPr marL="0" marR="0" marT="0" marB="0" anchor="ctr"/>
                </a:tc>
                <a:tc>
                  <a:txBody>
                    <a:bodyPr/>
                    <a:lstStyle/>
                    <a:p>
                      <a:pPr algn="ctr" fontAlgn="b"/>
                      <a:r>
                        <a:rPr lang="en-US" sz="1100" b="1" i="0" u="none" strike="noStrike" dirty="0">
                          <a:solidFill>
                            <a:srgbClr val="000000"/>
                          </a:solidFill>
                          <a:effectLst/>
                          <a:latin typeface="Arial" panose="020B0604020202020204" pitchFamily="34" charset="0"/>
                          <a:cs typeface="Arial" panose="020B0604020202020204" pitchFamily="34" charset="0"/>
                        </a:rPr>
                        <a:t>PBQC (n=6)</a:t>
                      </a:r>
                    </a:p>
                  </a:txBody>
                  <a:tcPr marL="0" marR="0" marT="0" marB="0" anchor="ctr"/>
                </a:tc>
                <a:extLst>
                  <a:ext uri="{0D108BD9-81ED-4DB2-BD59-A6C34878D82A}">
                    <a16:rowId xmlns:a16="http://schemas.microsoft.com/office/drawing/2014/main" val="1781933957"/>
                  </a:ext>
                </a:extLst>
              </a:tr>
              <a:tr h="292736">
                <a:tc>
                  <a:txBody>
                    <a:bodyPr/>
                    <a:lstStyle/>
                    <a:p>
                      <a:pPr algn="l" fontAlgn="b"/>
                      <a:r>
                        <a:rPr lang="en-AU" sz="1100" u="none" strike="noStrike" dirty="0">
                          <a:effectLst/>
                        </a:rPr>
                        <a:t>13C,15N-UMP </a:t>
                      </a:r>
                      <a:endParaRPr lang="en-AU" sz="11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AU" sz="1100" b="0" i="0" u="none" strike="noStrike" dirty="0">
                          <a:solidFill>
                            <a:srgbClr val="000000"/>
                          </a:solidFill>
                          <a:effectLst/>
                          <a:latin typeface="Arial" panose="020B0604020202020204" pitchFamily="34" charset="0"/>
                          <a:cs typeface="Arial" panose="020B0604020202020204" pitchFamily="34" charset="0"/>
                        </a:rPr>
                        <a:t>9.7</a:t>
                      </a:r>
                    </a:p>
                  </a:txBody>
                  <a:tcPr marL="9525" marR="9525" marT="9525" marB="0" anchor="ctr"/>
                </a:tc>
                <a:tc>
                  <a:txBody>
                    <a:bodyPr/>
                    <a:lstStyle/>
                    <a:p>
                      <a:pPr algn="ctr" fontAlgn="b"/>
                      <a:r>
                        <a:rPr lang="en-AU" sz="1100" b="0" i="0" u="none" strike="noStrike" dirty="0">
                          <a:solidFill>
                            <a:srgbClr val="000000"/>
                          </a:solidFill>
                          <a:effectLst/>
                          <a:latin typeface="Arial" panose="020B0604020202020204" pitchFamily="34" charset="0"/>
                          <a:cs typeface="Arial" panose="020B0604020202020204" pitchFamily="34" charset="0"/>
                        </a:rPr>
                        <a:t>7.3</a:t>
                      </a:r>
                    </a:p>
                  </a:txBody>
                  <a:tcPr marL="9525" marR="9525" marT="9525" marB="0" anchor="ctr"/>
                </a:tc>
                <a:extLst>
                  <a:ext uri="{0D108BD9-81ED-4DB2-BD59-A6C34878D82A}">
                    <a16:rowId xmlns:a16="http://schemas.microsoft.com/office/drawing/2014/main" val="10002"/>
                  </a:ext>
                </a:extLst>
              </a:tr>
              <a:tr h="292736">
                <a:tc>
                  <a:txBody>
                    <a:bodyPr/>
                    <a:lstStyle/>
                    <a:p>
                      <a:pPr algn="l" fontAlgn="b"/>
                      <a:r>
                        <a:rPr lang="en-AU" sz="1100" u="none" strike="noStrike" dirty="0">
                          <a:effectLst/>
                        </a:rPr>
                        <a:t>13C10,15N5-AMP </a:t>
                      </a:r>
                      <a:endParaRPr lang="en-AU" sz="11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AU" sz="1100" b="0" i="0" u="none" strike="noStrike" dirty="0">
                          <a:solidFill>
                            <a:srgbClr val="000000"/>
                          </a:solidFill>
                          <a:effectLst/>
                          <a:latin typeface="Arial" panose="020B0604020202020204" pitchFamily="34" charset="0"/>
                          <a:cs typeface="Arial" panose="020B0604020202020204" pitchFamily="34" charset="0"/>
                        </a:rPr>
                        <a:t>5.0</a:t>
                      </a:r>
                    </a:p>
                  </a:txBody>
                  <a:tcPr marL="9525" marR="9525" marT="9525" marB="0" anchor="ctr"/>
                </a:tc>
                <a:tc>
                  <a:txBody>
                    <a:bodyPr/>
                    <a:lstStyle/>
                    <a:p>
                      <a:pPr algn="ctr" fontAlgn="b"/>
                      <a:r>
                        <a:rPr lang="en-AU" sz="1100" b="0" i="0" u="none" strike="noStrike" dirty="0">
                          <a:solidFill>
                            <a:srgbClr val="000000"/>
                          </a:solidFill>
                          <a:effectLst/>
                          <a:latin typeface="Arial" panose="020B0604020202020204" pitchFamily="34" charset="0"/>
                          <a:cs typeface="Arial" panose="020B0604020202020204" pitchFamily="34" charset="0"/>
                        </a:rPr>
                        <a:t>2.2</a:t>
                      </a:r>
                    </a:p>
                  </a:txBody>
                  <a:tcPr marL="9525" marR="9525" marT="9525" marB="0" anchor="ctr"/>
                </a:tc>
                <a:extLst>
                  <a:ext uri="{0D108BD9-81ED-4DB2-BD59-A6C34878D82A}">
                    <a16:rowId xmlns:a16="http://schemas.microsoft.com/office/drawing/2014/main" val="10003"/>
                  </a:ext>
                </a:extLst>
              </a:tr>
              <a:tr h="292736">
                <a:tc>
                  <a:txBody>
                    <a:bodyPr/>
                    <a:lstStyle/>
                    <a:p>
                      <a:pPr algn="l" fontAlgn="ctr"/>
                      <a:r>
                        <a:rPr lang="en-US" sz="1100" b="0" i="0" u="none" strike="noStrike" dirty="0">
                          <a:solidFill>
                            <a:srgbClr val="000000"/>
                          </a:solidFill>
                          <a:effectLst/>
                          <a:latin typeface="+mn-lt"/>
                        </a:rPr>
                        <a:t>13C5,15N1-Valine</a:t>
                      </a:r>
                    </a:p>
                  </a:txBody>
                  <a:tcPr marL="9525" marR="9525" marT="9525" marB="0" anchor="ctr"/>
                </a:tc>
                <a:tc>
                  <a:txBody>
                    <a:bodyPr/>
                    <a:lstStyle/>
                    <a:p>
                      <a:pPr algn="ctr" fontAlgn="b"/>
                      <a:r>
                        <a:rPr lang="en-AU" sz="1100" b="0" i="0" u="none" strike="noStrike" dirty="0">
                          <a:solidFill>
                            <a:srgbClr val="000000"/>
                          </a:solidFill>
                          <a:effectLst/>
                          <a:latin typeface="Arial" panose="020B0604020202020204" pitchFamily="34" charset="0"/>
                          <a:cs typeface="Arial" panose="020B0604020202020204" pitchFamily="34" charset="0"/>
                        </a:rPr>
                        <a:t>2.2</a:t>
                      </a:r>
                    </a:p>
                  </a:txBody>
                  <a:tcPr marL="9525" marR="9525" marT="9525" marB="0" anchor="ctr"/>
                </a:tc>
                <a:tc>
                  <a:txBody>
                    <a:bodyPr/>
                    <a:lstStyle/>
                    <a:p>
                      <a:pPr algn="ctr" fontAlgn="b"/>
                      <a:r>
                        <a:rPr lang="en-AU" sz="1100" b="0" i="0" u="none" strike="noStrike" dirty="0">
                          <a:solidFill>
                            <a:srgbClr val="000000"/>
                          </a:solidFill>
                          <a:effectLst/>
                          <a:latin typeface="Arial" panose="020B0604020202020204" pitchFamily="34" charset="0"/>
                          <a:cs typeface="Arial" panose="020B0604020202020204" pitchFamily="34" charset="0"/>
                        </a:rPr>
                        <a:t>1.9</a:t>
                      </a:r>
                    </a:p>
                  </a:txBody>
                  <a:tcPr marL="9525" marR="9525" marT="9525" marB="0" anchor="ctr"/>
                </a:tc>
                <a:extLst>
                  <a:ext uri="{0D108BD9-81ED-4DB2-BD59-A6C34878D82A}">
                    <a16:rowId xmlns:a16="http://schemas.microsoft.com/office/drawing/2014/main" val="2014496947"/>
                  </a:ext>
                </a:extLst>
              </a:tr>
              <a:tr h="288766">
                <a:tc>
                  <a:txBody>
                    <a:bodyPr/>
                    <a:lstStyle/>
                    <a:p>
                      <a:pPr algn="l" fontAlgn="ctr"/>
                      <a:r>
                        <a:rPr lang="en-US" sz="1100" b="0" i="0" u="none" strike="noStrike" dirty="0">
                          <a:solidFill>
                            <a:srgbClr val="000000"/>
                          </a:solidFill>
                          <a:effectLst/>
                          <a:latin typeface="+mn-lt"/>
                        </a:rPr>
                        <a:t>13C6-Sorbitol</a:t>
                      </a:r>
                    </a:p>
                  </a:txBody>
                  <a:tcPr marL="9525" marR="9525" marT="9525" marB="0" anchor="ctr"/>
                </a:tc>
                <a:tc>
                  <a:txBody>
                    <a:bodyPr/>
                    <a:lstStyle/>
                    <a:p>
                      <a:pPr algn="ctr" fontAlgn="b"/>
                      <a:r>
                        <a:rPr lang="en-AU" sz="1100" b="0" i="0" u="none" strike="noStrike" dirty="0">
                          <a:solidFill>
                            <a:srgbClr val="000000"/>
                          </a:solidFill>
                          <a:effectLst/>
                          <a:latin typeface="Arial" panose="020B0604020202020204" pitchFamily="34" charset="0"/>
                          <a:cs typeface="Arial" panose="020B0604020202020204" pitchFamily="34" charset="0"/>
                        </a:rPr>
                        <a:t>7.6</a:t>
                      </a:r>
                    </a:p>
                  </a:txBody>
                  <a:tcPr marL="9525" marR="9525" marT="9525" marB="0" anchor="ctr"/>
                </a:tc>
                <a:tc>
                  <a:txBody>
                    <a:bodyPr/>
                    <a:lstStyle/>
                    <a:p>
                      <a:pPr algn="ctr" fontAlgn="b"/>
                      <a:r>
                        <a:rPr lang="en-AU" sz="1100" b="0" i="0" u="none" strike="noStrike" dirty="0">
                          <a:solidFill>
                            <a:srgbClr val="000000"/>
                          </a:solidFill>
                          <a:effectLst/>
                          <a:latin typeface="Arial" panose="020B0604020202020204" pitchFamily="34" charset="0"/>
                          <a:cs typeface="Arial" panose="020B0604020202020204" pitchFamily="34" charset="0"/>
                        </a:rPr>
                        <a:t>6.3</a:t>
                      </a:r>
                    </a:p>
                  </a:txBody>
                  <a:tcPr marL="9525" marR="9525" marT="9525" marB="0" anchor="ctr"/>
                </a:tc>
                <a:extLst>
                  <a:ext uri="{0D108BD9-81ED-4DB2-BD59-A6C34878D82A}">
                    <a16:rowId xmlns:a16="http://schemas.microsoft.com/office/drawing/2014/main" val="3687952268"/>
                  </a:ext>
                </a:extLst>
              </a:tr>
            </a:tbl>
          </a:graphicData>
        </a:graphic>
      </p:graphicFrame>
    </p:spTree>
    <p:extLst>
      <p:ext uri="{BB962C8B-B14F-4D97-AF65-F5344CB8AC3E}">
        <p14:creationId xmlns:p14="http://schemas.microsoft.com/office/powerpoint/2010/main" val="14050206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https://www.metaboanalyst.ca/MetaboAnalyst/resources/users/guest333349568785302848tmp/pca_score2d_0_dpi300.png">
            <a:extLst>
              <a:ext uri="{FF2B5EF4-FFF2-40B4-BE49-F238E27FC236}">
                <a16:creationId xmlns:a16="http://schemas.microsoft.com/office/drawing/2014/main" id="{7C9E0BCF-9CBF-4883-9BA2-58D09552171A}"/>
              </a:ext>
            </a:extLst>
          </p:cNvPr>
          <p:cNvPicPr>
            <a:picLocks noGrp="1" noChangeAspect="1" noChangeArrowheads="1"/>
          </p:cNvPicPr>
          <p:nvPr>
            <p:ph sz="half" idx="2"/>
          </p:nvPr>
        </p:nvPicPr>
        <p:blipFill>
          <a:blip r:embed="rId2" cstate="print">
            <a:extLst>
              <a:ext uri="{28A0092B-C50C-407E-A947-70E740481C1C}">
                <a14:useLocalDpi xmlns:a14="http://schemas.microsoft.com/office/drawing/2010/main" val="0"/>
              </a:ext>
            </a:extLst>
          </a:blip>
          <a:srcRect/>
          <a:stretch>
            <a:fillRect/>
          </a:stretch>
        </p:blipFill>
        <p:spPr bwMode="auto">
          <a:xfrm>
            <a:off x="501650" y="2174875"/>
            <a:ext cx="3951288" cy="395128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34FED185-ED46-472A-860E-F8D7B412815B}"/>
              </a:ext>
            </a:extLst>
          </p:cNvPr>
          <p:cNvSpPr>
            <a:spLocks noGrp="1"/>
          </p:cNvSpPr>
          <p:nvPr>
            <p:ph type="title"/>
          </p:nvPr>
        </p:nvSpPr>
        <p:spPr/>
        <p:txBody>
          <a:bodyPr/>
          <a:lstStyle/>
          <a:p>
            <a:r>
              <a:rPr lang="en-AU" sz="2400" dirty="0">
                <a:solidFill>
                  <a:srgbClr val="000000"/>
                </a:solidFill>
              </a:rPr>
              <a:t>Statistical Analysis</a:t>
            </a:r>
            <a:br>
              <a:rPr lang="en-US" sz="1600" b="1" dirty="0">
                <a:solidFill>
                  <a:prstClr val="black"/>
                </a:solidFill>
              </a:rPr>
            </a:br>
            <a:r>
              <a:rPr lang="en-US" sz="1600" b="1" dirty="0">
                <a:solidFill>
                  <a:prstClr val="black"/>
                </a:solidFill>
              </a:rPr>
              <a:t>All data: </a:t>
            </a:r>
            <a:r>
              <a:rPr lang="en-US" sz="1600" dirty="0">
                <a:solidFill>
                  <a:prstClr val="black"/>
                </a:solidFill>
              </a:rPr>
              <a:t>Median normalised + Log transformed</a:t>
            </a:r>
            <a:br>
              <a:rPr lang="en-US" sz="1600" dirty="0">
                <a:solidFill>
                  <a:prstClr val="black"/>
                </a:solidFill>
              </a:rPr>
            </a:br>
            <a:endParaRPr lang="en-AU" sz="2400" dirty="0"/>
          </a:p>
        </p:txBody>
      </p:sp>
      <p:sp>
        <p:nvSpPr>
          <p:cNvPr id="11" name="Text Placeholder 10"/>
          <p:cNvSpPr>
            <a:spLocks noGrp="1"/>
          </p:cNvSpPr>
          <p:nvPr>
            <p:ph type="body" idx="1"/>
          </p:nvPr>
        </p:nvSpPr>
        <p:spPr/>
        <p:txBody>
          <a:bodyPr/>
          <a:lstStyle/>
          <a:p>
            <a:r>
              <a:rPr lang="en-AU" dirty="0"/>
              <a:t>PCA</a:t>
            </a:r>
            <a:endParaRPr lang="en-US" dirty="0"/>
          </a:p>
        </p:txBody>
      </p:sp>
      <p:sp>
        <p:nvSpPr>
          <p:cNvPr id="18" name="Text Placeholder 17"/>
          <p:cNvSpPr>
            <a:spLocks noGrp="1"/>
          </p:cNvSpPr>
          <p:nvPr>
            <p:ph type="body" sz="quarter" idx="3"/>
          </p:nvPr>
        </p:nvSpPr>
        <p:spPr/>
        <p:txBody>
          <a:bodyPr/>
          <a:lstStyle/>
          <a:p>
            <a:r>
              <a:rPr lang="en-US" dirty="0"/>
              <a:t>PLSDA</a:t>
            </a:r>
          </a:p>
        </p:txBody>
      </p:sp>
      <p:sp>
        <p:nvSpPr>
          <p:cNvPr id="4" name="Slide Number Placeholder 3">
            <a:extLst>
              <a:ext uri="{FF2B5EF4-FFF2-40B4-BE49-F238E27FC236}">
                <a16:creationId xmlns:a16="http://schemas.microsoft.com/office/drawing/2014/main" id="{010C91D1-5D41-479A-95FC-25E744F18E91}"/>
              </a:ext>
            </a:extLst>
          </p:cNvPr>
          <p:cNvSpPr>
            <a:spLocks noGrp="1"/>
          </p:cNvSpPr>
          <p:nvPr>
            <p:ph type="sldNum" sz="quarter" idx="11"/>
          </p:nvPr>
        </p:nvSpPr>
        <p:spPr/>
        <p:txBody>
          <a:bodyPr/>
          <a:lstStyle/>
          <a:p>
            <a:fld id="{DBF5BB59-8A11-4DB9-B482-1CDF65FBD5BB}" type="slidenum">
              <a:rPr lang="en-US" altLang="en-US" smtClean="0"/>
              <a:pPr/>
              <a:t>12</a:t>
            </a:fld>
            <a:endParaRPr lang="en-US" altLang="en-US"/>
          </a:p>
        </p:txBody>
      </p:sp>
      <p:cxnSp>
        <p:nvCxnSpPr>
          <p:cNvPr id="13" name="Straight Arrow Connector 12">
            <a:extLst>
              <a:ext uri="{FF2B5EF4-FFF2-40B4-BE49-F238E27FC236}">
                <a16:creationId xmlns:a16="http://schemas.microsoft.com/office/drawing/2014/main" id="{1CA3E1EE-F0B5-4E3F-8664-9CB1DE4B8B9E}"/>
              </a:ext>
            </a:extLst>
          </p:cNvPr>
          <p:cNvCxnSpPr/>
          <p:nvPr/>
        </p:nvCxnSpPr>
        <p:spPr bwMode="auto">
          <a:xfrm flipH="1" flipV="1">
            <a:off x="2555776" y="4365104"/>
            <a:ext cx="864096" cy="1584176"/>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4" name="TextBox 13">
            <a:extLst>
              <a:ext uri="{FF2B5EF4-FFF2-40B4-BE49-F238E27FC236}">
                <a16:creationId xmlns:a16="http://schemas.microsoft.com/office/drawing/2014/main" id="{ED6DCEE9-77C5-4CC3-BBEE-348057DB6263}"/>
              </a:ext>
            </a:extLst>
          </p:cNvPr>
          <p:cNvSpPr txBox="1"/>
          <p:nvPr/>
        </p:nvSpPr>
        <p:spPr>
          <a:xfrm>
            <a:off x="3323412" y="5971807"/>
            <a:ext cx="864096" cy="307777"/>
          </a:xfrm>
          <a:prstGeom prst="rect">
            <a:avLst/>
          </a:prstGeom>
          <a:noFill/>
        </p:spPr>
        <p:txBody>
          <a:bodyPr wrap="square" rtlCol="0">
            <a:spAutoFit/>
          </a:bodyPr>
          <a:lstStyle/>
          <a:p>
            <a:r>
              <a:rPr lang="en-AU" sz="1400" dirty="0"/>
              <a:t>PBQCs</a:t>
            </a:r>
          </a:p>
        </p:txBody>
      </p:sp>
      <p:sp>
        <p:nvSpPr>
          <p:cNvPr id="16" name="TextBox 15">
            <a:extLst>
              <a:ext uri="{FF2B5EF4-FFF2-40B4-BE49-F238E27FC236}">
                <a16:creationId xmlns:a16="http://schemas.microsoft.com/office/drawing/2014/main" id="{0020C97D-AF67-45E8-9B84-C65F1DE7685D}"/>
              </a:ext>
            </a:extLst>
          </p:cNvPr>
          <p:cNvSpPr txBox="1"/>
          <p:nvPr/>
        </p:nvSpPr>
        <p:spPr>
          <a:xfrm>
            <a:off x="1763688" y="6309320"/>
            <a:ext cx="6120680" cy="338554"/>
          </a:xfrm>
          <a:prstGeom prst="rect">
            <a:avLst/>
          </a:prstGeom>
          <a:noFill/>
        </p:spPr>
        <p:txBody>
          <a:bodyPr wrap="square" rtlCol="0">
            <a:spAutoFit/>
          </a:bodyPr>
          <a:lstStyle/>
          <a:p>
            <a:pPr marL="285750" indent="-285750">
              <a:buFont typeface="Arial" panose="020B0604020202020204" pitchFamily="34" charset="0"/>
              <a:buChar char="•"/>
            </a:pPr>
            <a:r>
              <a:rPr lang="en-AU" sz="1600" dirty="0"/>
              <a:t>PBQCs are clustered central between other conditions.</a:t>
            </a:r>
          </a:p>
        </p:txBody>
      </p:sp>
      <p:sp>
        <p:nvSpPr>
          <p:cNvPr id="15" name="Oval 14">
            <a:extLst>
              <a:ext uri="{FF2B5EF4-FFF2-40B4-BE49-F238E27FC236}">
                <a16:creationId xmlns:a16="http://schemas.microsoft.com/office/drawing/2014/main" id="{3B8F1880-F954-41FC-ADE3-C02D4330A018}"/>
              </a:ext>
            </a:extLst>
          </p:cNvPr>
          <p:cNvSpPr/>
          <p:nvPr/>
        </p:nvSpPr>
        <p:spPr bwMode="auto">
          <a:xfrm>
            <a:off x="2267744" y="4005064"/>
            <a:ext cx="288032" cy="360040"/>
          </a:xfrm>
          <a:prstGeom prst="ellipse">
            <a:avLst/>
          </a:prstGeom>
          <a:no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AU" sz="1800" b="0" i="0" u="none" strike="noStrike" cap="none" normalizeH="0" baseline="0">
              <a:ln>
                <a:noFill/>
              </a:ln>
              <a:solidFill>
                <a:schemeClr val="tx1"/>
              </a:solidFill>
              <a:effectLst/>
              <a:latin typeface="Arial" charset="0"/>
            </a:endParaRPr>
          </a:p>
        </p:txBody>
      </p:sp>
      <p:pic>
        <p:nvPicPr>
          <p:cNvPr id="2054" name="Picture 6" descr="https://www.metaboanalyst.ca/MetaboAnalyst/resources/users/guest333349568785302848tmp/pls_score2d_0_dpi300.png">
            <a:extLst>
              <a:ext uri="{FF2B5EF4-FFF2-40B4-BE49-F238E27FC236}">
                <a16:creationId xmlns:a16="http://schemas.microsoft.com/office/drawing/2014/main" id="{14310252-71A0-47A7-93DD-3BD001747198}"/>
              </a:ext>
            </a:extLst>
          </p:cNvPr>
          <p:cNvPicPr>
            <a:picLocks noGrp="1" noChangeAspect="1" noChangeArrowheads="1"/>
          </p:cNvPicPr>
          <p:nvPr>
            <p:ph sz="quarter" idx="4"/>
          </p:nvPr>
        </p:nvPicPr>
        <p:blipFill>
          <a:blip r:embed="rId3" cstate="print">
            <a:extLst>
              <a:ext uri="{28A0092B-C50C-407E-A947-70E740481C1C}">
                <a14:useLocalDpi xmlns:a14="http://schemas.microsoft.com/office/drawing/2010/main" val="0"/>
              </a:ext>
            </a:extLst>
          </a:blip>
          <a:srcRect/>
          <a:stretch>
            <a:fillRect/>
          </a:stretch>
        </p:blipFill>
        <p:spPr bwMode="auto">
          <a:xfrm>
            <a:off x="4690268" y="2174875"/>
            <a:ext cx="3951288" cy="39512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92860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F8DD62-A799-4C2F-A51D-EE7A477697F7}"/>
              </a:ext>
            </a:extLst>
          </p:cNvPr>
          <p:cNvSpPr>
            <a:spLocks noGrp="1"/>
          </p:cNvSpPr>
          <p:nvPr>
            <p:ph type="title"/>
          </p:nvPr>
        </p:nvSpPr>
        <p:spPr>
          <a:xfrm>
            <a:off x="251520" y="260648"/>
            <a:ext cx="5760000" cy="864096"/>
          </a:xfrm>
        </p:spPr>
        <p:txBody>
          <a:bodyPr/>
          <a:lstStyle/>
          <a:p>
            <a:r>
              <a:rPr lang="en-AU" sz="2400" dirty="0">
                <a:solidFill>
                  <a:srgbClr val="000000"/>
                </a:solidFill>
              </a:rPr>
              <a:t>Heatmap </a:t>
            </a:r>
            <a:br>
              <a:rPr lang="en-AU" sz="2400" dirty="0">
                <a:solidFill>
                  <a:srgbClr val="000000"/>
                </a:solidFill>
              </a:rPr>
            </a:br>
            <a:r>
              <a:rPr lang="en-US" sz="1600" b="1" dirty="0">
                <a:solidFill>
                  <a:prstClr val="black"/>
                </a:solidFill>
              </a:rPr>
              <a:t>Top 50 ANOVA/T-test: </a:t>
            </a:r>
            <a:r>
              <a:rPr lang="en-US" sz="1600" dirty="0">
                <a:solidFill>
                  <a:prstClr val="black"/>
                </a:solidFill>
              </a:rPr>
              <a:t>Median normalised + Log transformed</a:t>
            </a:r>
            <a:br>
              <a:rPr lang="en-AU" sz="3200" dirty="0"/>
            </a:br>
            <a:endParaRPr lang="en-AU" sz="2400" dirty="0"/>
          </a:p>
        </p:txBody>
      </p:sp>
      <p:sp>
        <p:nvSpPr>
          <p:cNvPr id="4" name="Slide Number Placeholder 3">
            <a:extLst>
              <a:ext uri="{FF2B5EF4-FFF2-40B4-BE49-F238E27FC236}">
                <a16:creationId xmlns:a16="http://schemas.microsoft.com/office/drawing/2014/main" id="{9F65054A-25ED-4DE9-B680-8B156DB8BF37}"/>
              </a:ext>
            </a:extLst>
          </p:cNvPr>
          <p:cNvSpPr>
            <a:spLocks noGrp="1"/>
          </p:cNvSpPr>
          <p:nvPr>
            <p:ph type="sldNum" sz="quarter" idx="11"/>
          </p:nvPr>
        </p:nvSpPr>
        <p:spPr/>
        <p:txBody>
          <a:bodyPr/>
          <a:lstStyle/>
          <a:p>
            <a:fld id="{DBF5BB59-8A11-4DB9-B482-1CDF65FBD5BB}" type="slidenum">
              <a:rPr lang="en-US" altLang="en-US" smtClean="0"/>
              <a:pPr/>
              <a:t>13</a:t>
            </a:fld>
            <a:endParaRPr lang="en-US" altLang="en-US"/>
          </a:p>
        </p:txBody>
      </p:sp>
      <p:pic>
        <p:nvPicPr>
          <p:cNvPr id="5122" name="Picture 2" descr="https://www.metaboanalyst.ca/MetaboAnalyst/resources/users/guest333349568785302848tmp/heatmap_1_dpi300.png">
            <a:extLst>
              <a:ext uri="{FF2B5EF4-FFF2-40B4-BE49-F238E27FC236}">
                <a16:creationId xmlns:a16="http://schemas.microsoft.com/office/drawing/2014/main" id="{BE394DF3-A5EC-4353-82EE-F98A92B078C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3924" y="1124744"/>
            <a:ext cx="5350904" cy="535090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EB95F753-1C1D-4C50-AED2-07620A751521}"/>
              </a:ext>
            </a:extLst>
          </p:cNvPr>
          <p:cNvSpPr txBox="1"/>
          <p:nvPr/>
        </p:nvSpPr>
        <p:spPr>
          <a:xfrm>
            <a:off x="5940152" y="1412776"/>
            <a:ext cx="2915816" cy="3693319"/>
          </a:xfrm>
          <a:prstGeom prst="rect">
            <a:avLst/>
          </a:prstGeom>
          <a:noFill/>
        </p:spPr>
        <p:txBody>
          <a:bodyPr wrap="square" rtlCol="0">
            <a:spAutoFit/>
          </a:bodyPr>
          <a:lstStyle/>
          <a:p>
            <a:r>
              <a:rPr lang="en-AU" b="1" dirty="0"/>
              <a:t>Found:</a:t>
            </a:r>
          </a:p>
          <a:p>
            <a:pPr marL="285750" indent="-285750">
              <a:buFont typeface="Arial" panose="020B0604020202020204" pitchFamily="34" charset="0"/>
              <a:buChar char="•"/>
            </a:pPr>
            <a:r>
              <a:rPr lang="en-AU" dirty="0"/>
              <a:t> L-Glutamine to be significantly different (FDR adjusted p &lt;0.05) between the two groups.  </a:t>
            </a:r>
          </a:p>
          <a:p>
            <a:pPr marL="285750" indent="-285750">
              <a:buFont typeface="Arial" panose="020B0604020202020204" pitchFamily="34" charset="0"/>
              <a:buChar char="•"/>
            </a:pPr>
            <a:r>
              <a:rPr lang="en-AU" dirty="0"/>
              <a:t>Large metabolic variation in the MT group. </a:t>
            </a:r>
          </a:p>
          <a:p>
            <a:pPr marL="742950" lvl="1" indent="-285750">
              <a:buFont typeface="Arial" panose="020B0604020202020204" pitchFamily="34" charset="0"/>
              <a:buChar char="•"/>
            </a:pPr>
            <a:r>
              <a:rPr lang="en-AU" dirty="0"/>
              <a:t>Extraction (ISTDs) and Instrument QCs were great.  </a:t>
            </a:r>
          </a:p>
          <a:p>
            <a:pPr marL="285750" indent="-285750">
              <a:buFont typeface="Arial" panose="020B0604020202020204" pitchFamily="34" charset="0"/>
              <a:buChar char="•"/>
            </a:pPr>
            <a:endParaRPr lang="en-AU" dirty="0"/>
          </a:p>
        </p:txBody>
      </p:sp>
    </p:spTree>
    <p:extLst>
      <p:ext uri="{BB962C8B-B14F-4D97-AF65-F5344CB8AC3E}">
        <p14:creationId xmlns:p14="http://schemas.microsoft.com/office/powerpoint/2010/main" val="26295680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7F9F93-70C7-4AC9-98E9-57E5E3214254}"/>
              </a:ext>
            </a:extLst>
          </p:cNvPr>
          <p:cNvSpPr>
            <a:spLocks noGrp="1"/>
          </p:cNvSpPr>
          <p:nvPr>
            <p:ph type="title"/>
          </p:nvPr>
        </p:nvSpPr>
        <p:spPr/>
        <p:txBody>
          <a:bodyPr/>
          <a:lstStyle/>
          <a:p>
            <a:r>
              <a:rPr lang="en-AU" dirty="0"/>
              <a:t>Top 15 metabolites, ranked by </a:t>
            </a:r>
            <a:r>
              <a:rPr lang="en-AU" i="1" dirty="0"/>
              <a:t>p-</a:t>
            </a:r>
            <a:r>
              <a:rPr lang="en-AU" dirty="0"/>
              <a:t>value.</a:t>
            </a:r>
          </a:p>
        </p:txBody>
      </p:sp>
      <p:graphicFrame>
        <p:nvGraphicFramePr>
          <p:cNvPr id="5" name="Content Placeholder 4">
            <a:extLst>
              <a:ext uri="{FF2B5EF4-FFF2-40B4-BE49-F238E27FC236}">
                <a16:creationId xmlns:a16="http://schemas.microsoft.com/office/drawing/2014/main" id="{BD7CFFEC-966B-4AC3-B94F-104C31A6E8EE}"/>
              </a:ext>
            </a:extLst>
          </p:cNvPr>
          <p:cNvGraphicFramePr>
            <a:graphicFrameLocks noGrp="1"/>
          </p:cNvGraphicFramePr>
          <p:nvPr>
            <p:ph idx="1"/>
            <p:extLst>
              <p:ext uri="{D42A27DB-BD31-4B8C-83A1-F6EECF244321}">
                <p14:modId xmlns:p14="http://schemas.microsoft.com/office/powerpoint/2010/main" val="520438823"/>
              </p:ext>
            </p:extLst>
          </p:nvPr>
        </p:nvGraphicFramePr>
        <p:xfrm>
          <a:off x="323528" y="1478280"/>
          <a:ext cx="8568952" cy="4991354"/>
        </p:xfrm>
        <a:graphic>
          <a:graphicData uri="http://schemas.openxmlformats.org/drawingml/2006/table">
            <a:tbl>
              <a:tblPr firstRow="1" firstCol="1" bandRow="1">
                <a:tableStyleId>{5C22544A-7EE6-4342-B048-85BDC9FD1C3A}</a:tableStyleId>
              </a:tblPr>
              <a:tblGrid>
                <a:gridCol w="3452661">
                  <a:extLst>
                    <a:ext uri="{9D8B030D-6E8A-4147-A177-3AD203B41FA5}">
                      <a16:colId xmlns:a16="http://schemas.microsoft.com/office/drawing/2014/main" val="755301179"/>
                    </a:ext>
                  </a:extLst>
                </a:gridCol>
                <a:gridCol w="1293935">
                  <a:extLst>
                    <a:ext uri="{9D8B030D-6E8A-4147-A177-3AD203B41FA5}">
                      <a16:colId xmlns:a16="http://schemas.microsoft.com/office/drawing/2014/main" val="3957487141"/>
                    </a:ext>
                  </a:extLst>
                </a:gridCol>
                <a:gridCol w="1260809">
                  <a:extLst>
                    <a:ext uri="{9D8B030D-6E8A-4147-A177-3AD203B41FA5}">
                      <a16:colId xmlns:a16="http://schemas.microsoft.com/office/drawing/2014/main" val="2148370815"/>
                    </a:ext>
                  </a:extLst>
                </a:gridCol>
                <a:gridCol w="1366157">
                  <a:extLst>
                    <a:ext uri="{9D8B030D-6E8A-4147-A177-3AD203B41FA5}">
                      <a16:colId xmlns:a16="http://schemas.microsoft.com/office/drawing/2014/main" val="4119840333"/>
                    </a:ext>
                  </a:extLst>
                </a:gridCol>
                <a:gridCol w="1195390">
                  <a:extLst>
                    <a:ext uri="{9D8B030D-6E8A-4147-A177-3AD203B41FA5}">
                      <a16:colId xmlns:a16="http://schemas.microsoft.com/office/drawing/2014/main" val="102752811"/>
                    </a:ext>
                  </a:extLst>
                </a:gridCol>
              </a:tblGrid>
              <a:tr h="194057">
                <a:tc>
                  <a:txBody>
                    <a:bodyPr/>
                    <a:lstStyle/>
                    <a:p>
                      <a:pPr>
                        <a:spcAft>
                          <a:spcPts val="0"/>
                        </a:spcAft>
                      </a:pPr>
                      <a:r>
                        <a:rPr lang="en-AU" sz="1600" dirty="0">
                          <a:effectLst/>
                        </a:rPr>
                        <a:t>Metabolite</a:t>
                      </a:r>
                      <a:endParaRPr lang="en-AU"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AU" sz="1600" i="1" dirty="0">
                          <a:effectLst/>
                        </a:rPr>
                        <a:t>t</a:t>
                      </a:r>
                      <a:r>
                        <a:rPr lang="en-AU" sz="1600" dirty="0">
                          <a:effectLst/>
                        </a:rPr>
                        <a:t>-statistic</a:t>
                      </a:r>
                      <a:endParaRPr lang="en-AU"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AU" sz="1600" i="1" dirty="0">
                          <a:effectLst/>
                        </a:rPr>
                        <a:t>p</a:t>
                      </a:r>
                      <a:r>
                        <a:rPr lang="en-AU" sz="1600" dirty="0">
                          <a:effectLst/>
                        </a:rPr>
                        <a:t>-value</a:t>
                      </a:r>
                      <a:endParaRPr lang="en-AU"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AU" sz="1600" dirty="0">
                          <a:effectLst/>
                        </a:rPr>
                        <a:t>FDR </a:t>
                      </a:r>
                      <a:r>
                        <a:rPr lang="en-AU" sz="1600" i="1" dirty="0">
                          <a:effectLst/>
                        </a:rPr>
                        <a:t>p</a:t>
                      </a:r>
                      <a:r>
                        <a:rPr lang="en-AU" sz="1600" dirty="0">
                          <a:effectLst/>
                        </a:rPr>
                        <a:t>-value</a:t>
                      </a:r>
                      <a:endParaRPr lang="en-AU"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AU" sz="1600">
                          <a:effectLst/>
                        </a:rPr>
                        <a:t>fold-change</a:t>
                      </a:r>
                      <a:endParaRPr lang="en-AU"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459799651"/>
                  </a:ext>
                </a:extLst>
              </a:tr>
              <a:tr h="190500">
                <a:tc>
                  <a:txBody>
                    <a:bodyPr/>
                    <a:lstStyle/>
                    <a:p>
                      <a:pPr>
                        <a:lnSpc>
                          <a:spcPct val="150000"/>
                        </a:lnSpc>
                        <a:spcAft>
                          <a:spcPts val="0"/>
                        </a:spcAft>
                      </a:pPr>
                      <a:r>
                        <a:rPr lang="en-AU" sz="1600" dirty="0">
                          <a:effectLst/>
                        </a:rPr>
                        <a:t>L-Glutamine</a:t>
                      </a:r>
                      <a:endParaRPr lang="en-AU"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0"/>
                        </a:spcAft>
                      </a:pPr>
                      <a:r>
                        <a:rPr lang="en-AU" sz="1600" dirty="0">
                          <a:effectLst/>
                        </a:rPr>
                        <a:t>-5.2682</a:t>
                      </a:r>
                      <a:endParaRPr lang="en-AU"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0"/>
                        </a:spcAft>
                      </a:pPr>
                      <a:r>
                        <a:rPr lang="en-AU" sz="1600">
                          <a:effectLst/>
                        </a:rPr>
                        <a:t>0.00036372</a:t>
                      </a:r>
                      <a:endParaRPr lang="en-AU"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0"/>
                        </a:spcAft>
                      </a:pPr>
                      <a:r>
                        <a:rPr lang="en-AU" sz="1600">
                          <a:effectLst/>
                        </a:rPr>
                        <a:t>0.046921</a:t>
                      </a:r>
                      <a:endParaRPr lang="en-AU"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0"/>
                        </a:spcAft>
                      </a:pPr>
                      <a:r>
                        <a:rPr lang="en-AU" sz="1600">
                          <a:effectLst/>
                        </a:rPr>
                        <a:t>0.84978</a:t>
                      </a:r>
                      <a:endParaRPr lang="en-AU"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64636742"/>
                  </a:ext>
                </a:extLst>
              </a:tr>
              <a:tr h="190500">
                <a:tc>
                  <a:txBody>
                    <a:bodyPr/>
                    <a:lstStyle/>
                    <a:p>
                      <a:pPr>
                        <a:lnSpc>
                          <a:spcPct val="150000"/>
                        </a:lnSpc>
                        <a:spcAft>
                          <a:spcPts val="0"/>
                        </a:spcAft>
                      </a:pPr>
                      <a:r>
                        <a:rPr lang="en-AU" sz="1600" dirty="0">
                          <a:effectLst/>
                        </a:rPr>
                        <a:t>Erucic acid (C22:1)</a:t>
                      </a:r>
                      <a:endParaRPr lang="en-AU"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0"/>
                        </a:spcAft>
                      </a:pPr>
                      <a:r>
                        <a:rPr lang="en-AU" sz="1600" dirty="0">
                          <a:effectLst/>
                        </a:rPr>
                        <a:t>-4.0538</a:t>
                      </a:r>
                      <a:endParaRPr lang="en-AU"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0"/>
                        </a:spcAft>
                      </a:pPr>
                      <a:r>
                        <a:rPr lang="en-AU" sz="1600">
                          <a:effectLst/>
                        </a:rPr>
                        <a:t>0.0023093</a:t>
                      </a:r>
                      <a:endParaRPr lang="en-AU"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0"/>
                        </a:spcAft>
                      </a:pPr>
                      <a:r>
                        <a:rPr lang="en-AU" sz="1600">
                          <a:effectLst/>
                        </a:rPr>
                        <a:t>0.14895</a:t>
                      </a:r>
                      <a:endParaRPr lang="en-AU"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0"/>
                        </a:spcAft>
                      </a:pPr>
                      <a:r>
                        <a:rPr lang="en-AU" sz="1600">
                          <a:effectLst/>
                        </a:rPr>
                        <a:t>0.75479</a:t>
                      </a:r>
                      <a:endParaRPr lang="en-AU"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766717350"/>
                  </a:ext>
                </a:extLst>
              </a:tr>
              <a:tr h="190500">
                <a:tc>
                  <a:txBody>
                    <a:bodyPr/>
                    <a:lstStyle/>
                    <a:p>
                      <a:pPr>
                        <a:lnSpc>
                          <a:spcPct val="150000"/>
                        </a:lnSpc>
                        <a:spcAft>
                          <a:spcPts val="0"/>
                        </a:spcAft>
                      </a:pPr>
                      <a:r>
                        <a:rPr lang="en-AU" sz="1600" dirty="0" err="1">
                          <a:effectLst/>
                        </a:rPr>
                        <a:t>Maltotriose</a:t>
                      </a:r>
                      <a:endParaRPr lang="en-AU"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0"/>
                        </a:spcAft>
                      </a:pPr>
                      <a:r>
                        <a:rPr lang="en-AU" sz="1600" dirty="0">
                          <a:effectLst/>
                        </a:rPr>
                        <a:t>-3.6354</a:t>
                      </a:r>
                      <a:endParaRPr lang="en-AU"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0"/>
                        </a:spcAft>
                      </a:pPr>
                      <a:r>
                        <a:rPr lang="en-AU" sz="1600" dirty="0">
                          <a:effectLst/>
                        </a:rPr>
                        <a:t>0.0045716</a:t>
                      </a:r>
                      <a:endParaRPr lang="en-AU"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0"/>
                        </a:spcAft>
                      </a:pPr>
                      <a:r>
                        <a:rPr lang="en-AU" sz="1600">
                          <a:effectLst/>
                        </a:rPr>
                        <a:t>0.18578</a:t>
                      </a:r>
                      <a:endParaRPr lang="en-AU"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0"/>
                        </a:spcAft>
                      </a:pPr>
                      <a:r>
                        <a:rPr lang="en-AU" sz="1600">
                          <a:effectLst/>
                        </a:rPr>
                        <a:t>0.63114</a:t>
                      </a:r>
                      <a:endParaRPr lang="en-AU"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948740658"/>
                  </a:ext>
                </a:extLst>
              </a:tr>
              <a:tr h="190500">
                <a:tc>
                  <a:txBody>
                    <a:bodyPr/>
                    <a:lstStyle/>
                    <a:p>
                      <a:pPr>
                        <a:lnSpc>
                          <a:spcPct val="150000"/>
                        </a:lnSpc>
                        <a:spcAft>
                          <a:spcPts val="0"/>
                        </a:spcAft>
                      </a:pPr>
                      <a:r>
                        <a:rPr lang="en-AU" sz="1600" dirty="0">
                          <a:effectLst/>
                        </a:rPr>
                        <a:t>Behenic acid (C22:0)</a:t>
                      </a:r>
                      <a:endParaRPr lang="en-AU"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0"/>
                        </a:spcAft>
                      </a:pPr>
                      <a:r>
                        <a:rPr lang="en-AU" sz="1600" dirty="0">
                          <a:effectLst/>
                        </a:rPr>
                        <a:t>-3.4251</a:t>
                      </a:r>
                      <a:endParaRPr lang="en-AU"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0"/>
                        </a:spcAft>
                      </a:pPr>
                      <a:r>
                        <a:rPr lang="en-AU" sz="1600" dirty="0">
                          <a:effectLst/>
                        </a:rPr>
                        <a:t>0.0064911</a:t>
                      </a:r>
                      <a:endParaRPr lang="en-AU"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0"/>
                        </a:spcAft>
                      </a:pPr>
                      <a:r>
                        <a:rPr lang="en-AU" sz="1600">
                          <a:effectLst/>
                        </a:rPr>
                        <a:t>0.18578</a:t>
                      </a:r>
                      <a:endParaRPr lang="en-AU"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0"/>
                        </a:spcAft>
                      </a:pPr>
                      <a:r>
                        <a:rPr lang="en-AU" sz="1600">
                          <a:effectLst/>
                        </a:rPr>
                        <a:t>0.75804</a:t>
                      </a:r>
                      <a:endParaRPr lang="en-AU"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050758499"/>
                  </a:ext>
                </a:extLst>
              </a:tr>
              <a:tr h="190500">
                <a:tc>
                  <a:txBody>
                    <a:bodyPr/>
                    <a:lstStyle/>
                    <a:p>
                      <a:pPr>
                        <a:lnSpc>
                          <a:spcPct val="150000"/>
                        </a:lnSpc>
                        <a:spcAft>
                          <a:spcPts val="0"/>
                        </a:spcAft>
                      </a:pPr>
                      <a:r>
                        <a:rPr lang="en-AU" sz="1600">
                          <a:effectLst/>
                        </a:rPr>
                        <a:t>Guanosine monophosphate</a:t>
                      </a:r>
                      <a:endParaRPr lang="en-AU"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0"/>
                        </a:spcAft>
                      </a:pPr>
                      <a:r>
                        <a:rPr lang="en-AU" sz="1600" dirty="0">
                          <a:effectLst/>
                        </a:rPr>
                        <a:t>-3.3482</a:t>
                      </a:r>
                      <a:endParaRPr lang="en-AU"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0"/>
                        </a:spcAft>
                      </a:pPr>
                      <a:r>
                        <a:rPr lang="en-AU" sz="1600" dirty="0">
                          <a:effectLst/>
                        </a:rPr>
                        <a:t>0.0073874</a:t>
                      </a:r>
                      <a:endParaRPr lang="en-AU"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0"/>
                        </a:spcAft>
                      </a:pPr>
                      <a:r>
                        <a:rPr lang="en-AU" sz="1600" dirty="0">
                          <a:effectLst/>
                        </a:rPr>
                        <a:t>0.18578</a:t>
                      </a:r>
                      <a:endParaRPr lang="en-AU"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0"/>
                        </a:spcAft>
                      </a:pPr>
                      <a:r>
                        <a:rPr lang="en-AU" sz="1600">
                          <a:effectLst/>
                        </a:rPr>
                        <a:t>0.82026</a:t>
                      </a:r>
                      <a:endParaRPr lang="en-AU"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272618661"/>
                  </a:ext>
                </a:extLst>
              </a:tr>
              <a:tr h="190500">
                <a:tc>
                  <a:txBody>
                    <a:bodyPr/>
                    <a:lstStyle/>
                    <a:p>
                      <a:pPr>
                        <a:lnSpc>
                          <a:spcPct val="150000"/>
                        </a:lnSpc>
                        <a:spcAft>
                          <a:spcPts val="0"/>
                        </a:spcAft>
                      </a:pPr>
                      <a:r>
                        <a:rPr lang="en-AU" sz="1600" dirty="0">
                          <a:effectLst/>
                        </a:rPr>
                        <a:t>N-Acetylneuraminic acid</a:t>
                      </a:r>
                      <a:endParaRPr lang="en-AU"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0"/>
                        </a:spcAft>
                      </a:pPr>
                      <a:r>
                        <a:rPr lang="en-AU" sz="1600" dirty="0">
                          <a:effectLst/>
                        </a:rPr>
                        <a:t>-3.2197</a:t>
                      </a:r>
                      <a:endParaRPr lang="en-AU"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0"/>
                        </a:spcAft>
                      </a:pPr>
                      <a:r>
                        <a:rPr lang="en-AU" sz="1600" dirty="0">
                          <a:effectLst/>
                        </a:rPr>
                        <a:t>0.0091794</a:t>
                      </a:r>
                      <a:endParaRPr lang="en-AU"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0"/>
                        </a:spcAft>
                      </a:pPr>
                      <a:r>
                        <a:rPr lang="en-AU" sz="1600" dirty="0">
                          <a:effectLst/>
                        </a:rPr>
                        <a:t>0.18578</a:t>
                      </a:r>
                      <a:endParaRPr lang="en-AU"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0"/>
                        </a:spcAft>
                      </a:pPr>
                      <a:r>
                        <a:rPr lang="en-AU" sz="1600">
                          <a:effectLst/>
                        </a:rPr>
                        <a:t>0.82442</a:t>
                      </a:r>
                      <a:endParaRPr lang="en-AU"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212289815"/>
                  </a:ext>
                </a:extLst>
              </a:tr>
              <a:tr h="190500">
                <a:tc>
                  <a:txBody>
                    <a:bodyPr/>
                    <a:lstStyle/>
                    <a:p>
                      <a:pPr>
                        <a:lnSpc>
                          <a:spcPct val="150000"/>
                        </a:lnSpc>
                        <a:spcAft>
                          <a:spcPts val="0"/>
                        </a:spcAft>
                      </a:pPr>
                      <a:r>
                        <a:rPr lang="en-AU" sz="1600">
                          <a:effectLst/>
                        </a:rPr>
                        <a:t>L-Methionine</a:t>
                      </a:r>
                      <a:endParaRPr lang="en-AU"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0"/>
                        </a:spcAft>
                      </a:pPr>
                      <a:r>
                        <a:rPr lang="en-AU" sz="1600">
                          <a:effectLst/>
                        </a:rPr>
                        <a:t>-3.1645</a:t>
                      </a:r>
                      <a:endParaRPr lang="en-AU"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0"/>
                        </a:spcAft>
                      </a:pPr>
                      <a:r>
                        <a:rPr lang="en-AU" sz="1600" dirty="0">
                          <a:effectLst/>
                        </a:rPr>
                        <a:t>0.010081</a:t>
                      </a:r>
                      <a:endParaRPr lang="en-AU"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0"/>
                        </a:spcAft>
                      </a:pPr>
                      <a:r>
                        <a:rPr lang="en-AU" sz="1600" dirty="0">
                          <a:effectLst/>
                        </a:rPr>
                        <a:t>0.18578</a:t>
                      </a:r>
                      <a:endParaRPr lang="en-AU"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0"/>
                        </a:spcAft>
                      </a:pPr>
                      <a:r>
                        <a:rPr lang="en-AU" sz="1600">
                          <a:effectLst/>
                        </a:rPr>
                        <a:t>0.74336</a:t>
                      </a:r>
                      <a:endParaRPr lang="en-AU"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854205957"/>
                  </a:ext>
                </a:extLst>
              </a:tr>
              <a:tr h="190500">
                <a:tc>
                  <a:txBody>
                    <a:bodyPr/>
                    <a:lstStyle/>
                    <a:p>
                      <a:pPr>
                        <a:lnSpc>
                          <a:spcPct val="150000"/>
                        </a:lnSpc>
                        <a:spcAft>
                          <a:spcPts val="0"/>
                        </a:spcAft>
                      </a:pPr>
                      <a:r>
                        <a:rPr lang="en-AU" sz="1600" dirty="0">
                          <a:effectLst/>
                        </a:rPr>
                        <a:t>L-Glutamic acid</a:t>
                      </a:r>
                      <a:endParaRPr lang="en-AU"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0"/>
                        </a:spcAft>
                      </a:pPr>
                      <a:r>
                        <a:rPr lang="en-AU" sz="1600" dirty="0">
                          <a:effectLst/>
                        </a:rPr>
                        <a:t>-3.023</a:t>
                      </a:r>
                      <a:endParaRPr lang="en-AU"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0"/>
                        </a:spcAft>
                      </a:pPr>
                      <a:r>
                        <a:rPr lang="en-AU" sz="1600" dirty="0">
                          <a:effectLst/>
                        </a:rPr>
                        <a:t>0.012829</a:t>
                      </a:r>
                      <a:endParaRPr lang="en-AU"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0"/>
                        </a:spcAft>
                      </a:pPr>
                      <a:r>
                        <a:rPr lang="en-AU" sz="1600" dirty="0">
                          <a:effectLst/>
                        </a:rPr>
                        <a:t>0.20687</a:t>
                      </a:r>
                      <a:endParaRPr lang="en-AU"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0"/>
                        </a:spcAft>
                      </a:pPr>
                      <a:r>
                        <a:rPr lang="en-AU" sz="1600" dirty="0">
                          <a:effectLst/>
                        </a:rPr>
                        <a:t>0.90126</a:t>
                      </a:r>
                      <a:endParaRPr lang="en-AU"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669007676"/>
                  </a:ext>
                </a:extLst>
              </a:tr>
              <a:tr h="190500">
                <a:tc>
                  <a:txBody>
                    <a:bodyPr/>
                    <a:lstStyle/>
                    <a:p>
                      <a:pPr>
                        <a:lnSpc>
                          <a:spcPct val="150000"/>
                        </a:lnSpc>
                        <a:spcAft>
                          <a:spcPts val="0"/>
                        </a:spcAft>
                      </a:pPr>
                      <a:r>
                        <a:rPr lang="en-AU" sz="1600" dirty="0">
                          <a:effectLst/>
                        </a:rPr>
                        <a:t>Vaccenic acid/Oleic Acid (C18:1)</a:t>
                      </a:r>
                      <a:endParaRPr lang="en-AU"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0"/>
                        </a:spcAft>
                      </a:pPr>
                      <a:r>
                        <a:rPr lang="en-AU" sz="1600">
                          <a:effectLst/>
                        </a:rPr>
                        <a:t>-2.9313</a:t>
                      </a:r>
                      <a:endParaRPr lang="en-AU"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0"/>
                        </a:spcAft>
                      </a:pPr>
                      <a:r>
                        <a:rPr lang="en-AU" sz="1600" dirty="0">
                          <a:effectLst/>
                        </a:rPr>
                        <a:t>0.015008</a:t>
                      </a:r>
                      <a:endParaRPr lang="en-AU"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0"/>
                        </a:spcAft>
                      </a:pPr>
                      <a:r>
                        <a:rPr lang="en-AU" sz="1600" dirty="0">
                          <a:effectLst/>
                        </a:rPr>
                        <a:t>0.21511</a:t>
                      </a:r>
                      <a:endParaRPr lang="en-AU"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0"/>
                        </a:spcAft>
                      </a:pPr>
                      <a:r>
                        <a:rPr lang="en-AU" sz="1600" dirty="0">
                          <a:effectLst/>
                        </a:rPr>
                        <a:t>0.82176</a:t>
                      </a:r>
                      <a:endParaRPr lang="en-AU"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472080770"/>
                  </a:ext>
                </a:extLst>
              </a:tr>
              <a:tr h="190500">
                <a:tc>
                  <a:txBody>
                    <a:bodyPr/>
                    <a:lstStyle/>
                    <a:p>
                      <a:pPr>
                        <a:lnSpc>
                          <a:spcPct val="150000"/>
                        </a:lnSpc>
                        <a:spcAft>
                          <a:spcPts val="0"/>
                        </a:spcAft>
                      </a:pPr>
                      <a:r>
                        <a:rPr lang="en-AU" sz="1600">
                          <a:effectLst/>
                        </a:rPr>
                        <a:t>Alpha-Lactose</a:t>
                      </a:r>
                      <a:endParaRPr lang="en-AU"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0"/>
                        </a:spcAft>
                      </a:pPr>
                      <a:r>
                        <a:rPr lang="en-AU" sz="1600">
                          <a:effectLst/>
                        </a:rPr>
                        <a:t>-2.835</a:t>
                      </a:r>
                      <a:endParaRPr lang="en-AU"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0"/>
                        </a:spcAft>
                      </a:pPr>
                      <a:r>
                        <a:rPr lang="en-AU" sz="1600">
                          <a:effectLst/>
                        </a:rPr>
                        <a:t>0.0177</a:t>
                      </a:r>
                      <a:endParaRPr lang="en-AU"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0"/>
                        </a:spcAft>
                      </a:pPr>
                      <a:r>
                        <a:rPr lang="en-AU" sz="1600" dirty="0">
                          <a:effectLst/>
                        </a:rPr>
                        <a:t>0.22833</a:t>
                      </a:r>
                      <a:endParaRPr lang="en-AU"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0"/>
                        </a:spcAft>
                      </a:pPr>
                      <a:r>
                        <a:rPr lang="en-AU" sz="1600" dirty="0">
                          <a:effectLst/>
                        </a:rPr>
                        <a:t>0.65024</a:t>
                      </a:r>
                      <a:endParaRPr lang="en-AU"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562159462"/>
                  </a:ext>
                </a:extLst>
              </a:tr>
              <a:tr h="190500">
                <a:tc>
                  <a:txBody>
                    <a:bodyPr/>
                    <a:lstStyle/>
                    <a:p>
                      <a:pPr>
                        <a:lnSpc>
                          <a:spcPct val="150000"/>
                        </a:lnSpc>
                        <a:spcAft>
                          <a:spcPts val="0"/>
                        </a:spcAft>
                      </a:pPr>
                      <a:r>
                        <a:rPr lang="en-AU" sz="1600">
                          <a:effectLst/>
                        </a:rPr>
                        <a:t>L-Phenylalanine</a:t>
                      </a:r>
                      <a:endParaRPr lang="en-AU"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0"/>
                        </a:spcAft>
                      </a:pPr>
                      <a:r>
                        <a:rPr lang="en-AU" sz="1600">
                          <a:effectLst/>
                        </a:rPr>
                        <a:t>-2.6468</a:t>
                      </a:r>
                      <a:endParaRPr lang="en-AU"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0"/>
                        </a:spcAft>
                      </a:pPr>
                      <a:r>
                        <a:rPr lang="en-AU" sz="1600">
                          <a:effectLst/>
                        </a:rPr>
                        <a:t>0.024445</a:t>
                      </a:r>
                      <a:endParaRPr lang="en-AU"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0"/>
                        </a:spcAft>
                      </a:pPr>
                      <a:r>
                        <a:rPr lang="en-AU" sz="1600" dirty="0">
                          <a:effectLst/>
                        </a:rPr>
                        <a:t>0.26666</a:t>
                      </a:r>
                      <a:endParaRPr lang="en-AU"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0"/>
                        </a:spcAft>
                      </a:pPr>
                      <a:r>
                        <a:rPr lang="en-AU" sz="1600" dirty="0">
                          <a:effectLst/>
                        </a:rPr>
                        <a:t>0.77087</a:t>
                      </a:r>
                      <a:endParaRPr lang="en-AU"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004877561"/>
                  </a:ext>
                </a:extLst>
              </a:tr>
              <a:tr h="190500">
                <a:tc>
                  <a:txBody>
                    <a:bodyPr/>
                    <a:lstStyle/>
                    <a:p>
                      <a:pPr>
                        <a:lnSpc>
                          <a:spcPct val="150000"/>
                        </a:lnSpc>
                        <a:spcAft>
                          <a:spcPts val="0"/>
                        </a:spcAft>
                      </a:pPr>
                      <a:r>
                        <a:rPr lang="en-AU" sz="1600">
                          <a:effectLst/>
                        </a:rPr>
                        <a:t>Adenosine monophosphate</a:t>
                      </a:r>
                      <a:endParaRPr lang="en-AU"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0"/>
                        </a:spcAft>
                      </a:pPr>
                      <a:r>
                        <a:rPr lang="en-AU" sz="1600">
                          <a:effectLst/>
                        </a:rPr>
                        <a:t>-2.6383</a:t>
                      </a:r>
                      <a:endParaRPr lang="en-AU"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0"/>
                        </a:spcAft>
                      </a:pPr>
                      <a:r>
                        <a:rPr lang="en-AU" sz="1600">
                          <a:effectLst/>
                        </a:rPr>
                        <a:t>0.024806</a:t>
                      </a:r>
                      <a:endParaRPr lang="en-AU"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0"/>
                        </a:spcAft>
                      </a:pPr>
                      <a:r>
                        <a:rPr lang="en-AU" sz="1600" dirty="0">
                          <a:effectLst/>
                        </a:rPr>
                        <a:t>0.26666</a:t>
                      </a:r>
                      <a:endParaRPr lang="en-AU"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0"/>
                        </a:spcAft>
                      </a:pPr>
                      <a:r>
                        <a:rPr lang="en-AU" sz="1600" dirty="0">
                          <a:effectLst/>
                        </a:rPr>
                        <a:t>0.86594</a:t>
                      </a:r>
                      <a:endParaRPr lang="en-AU"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717242143"/>
                  </a:ext>
                </a:extLst>
              </a:tr>
              <a:tr h="190500">
                <a:tc>
                  <a:txBody>
                    <a:bodyPr/>
                    <a:lstStyle/>
                    <a:p>
                      <a:pPr>
                        <a:lnSpc>
                          <a:spcPct val="150000"/>
                        </a:lnSpc>
                        <a:spcAft>
                          <a:spcPts val="0"/>
                        </a:spcAft>
                      </a:pPr>
                      <a:r>
                        <a:rPr lang="en-AU" sz="1600">
                          <a:effectLst/>
                        </a:rPr>
                        <a:t>Taurine</a:t>
                      </a:r>
                      <a:endParaRPr lang="en-AU"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0"/>
                        </a:spcAft>
                      </a:pPr>
                      <a:r>
                        <a:rPr lang="en-AU" sz="1600">
                          <a:effectLst/>
                        </a:rPr>
                        <a:t>-2.3651</a:t>
                      </a:r>
                      <a:endParaRPr lang="en-AU"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0"/>
                        </a:spcAft>
                      </a:pPr>
                      <a:r>
                        <a:rPr lang="en-AU" sz="1600">
                          <a:effectLst/>
                        </a:rPr>
                        <a:t>0.039609</a:t>
                      </a:r>
                      <a:endParaRPr lang="en-AU"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0"/>
                        </a:spcAft>
                      </a:pPr>
                      <a:r>
                        <a:rPr lang="en-AU" sz="1600" dirty="0">
                          <a:effectLst/>
                        </a:rPr>
                        <a:t>0.39304</a:t>
                      </a:r>
                      <a:endParaRPr lang="en-AU"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0"/>
                        </a:spcAft>
                      </a:pPr>
                      <a:r>
                        <a:rPr lang="en-AU" sz="1600" dirty="0">
                          <a:effectLst/>
                        </a:rPr>
                        <a:t>0.90067</a:t>
                      </a:r>
                      <a:endParaRPr lang="en-AU"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088639437"/>
                  </a:ext>
                </a:extLst>
              </a:tr>
              <a:tr h="190500">
                <a:tc>
                  <a:txBody>
                    <a:bodyPr/>
                    <a:lstStyle/>
                    <a:p>
                      <a:pPr>
                        <a:lnSpc>
                          <a:spcPct val="150000"/>
                        </a:lnSpc>
                        <a:spcAft>
                          <a:spcPts val="0"/>
                        </a:spcAft>
                      </a:pPr>
                      <a:r>
                        <a:rPr lang="en-AU" sz="1600" dirty="0">
                          <a:effectLst/>
                        </a:rPr>
                        <a:t>L-</a:t>
                      </a:r>
                      <a:r>
                        <a:rPr lang="en-AU" sz="1600" dirty="0" err="1">
                          <a:effectLst/>
                        </a:rPr>
                        <a:t>Homocysteic</a:t>
                      </a:r>
                      <a:r>
                        <a:rPr lang="en-AU" sz="1600" dirty="0">
                          <a:effectLst/>
                        </a:rPr>
                        <a:t> acid</a:t>
                      </a:r>
                      <a:endParaRPr lang="en-AU"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0"/>
                        </a:spcAft>
                      </a:pPr>
                      <a:r>
                        <a:rPr lang="en-AU" sz="1600">
                          <a:effectLst/>
                        </a:rPr>
                        <a:t>2.1793</a:t>
                      </a:r>
                      <a:endParaRPr lang="en-AU"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0"/>
                        </a:spcAft>
                      </a:pPr>
                      <a:r>
                        <a:rPr lang="en-AU" sz="1600">
                          <a:effectLst/>
                        </a:rPr>
                        <a:t>0.05431</a:t>
                      </a:r>
                      <a:endParaRPr lang="en-AU"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0"/>
                        </a:spcAft>
                      </a:pPr>
                      <a:r>
                        <a:rPr lang="en-AU" sz="1600" dirty="0">
                          <a:effectLst/>
                        </a:rPr>
                        <a:t>0.50042</a:t>
                      </a:r>
                      <a:endParaRPr lang="en-AU"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0"/>
                        </a:spcAft>
                      </a:pPr>
                      <a:r>
                        <a:rPr lang="en-AU" sz="1600" dirty="0">
                          <a:effectLst/>
                        </a:rPr>
                        <a:t>1.4217</a:t>
                      </a:r>
                      <a:endParaRPr lang="en-AU"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517235710"/>
                  </a:ext>
                </a:extLst>
              </a:tr>
            </a:tbl>
          </a:graphicData>
        </a:graphic>
      </p:graphicFrame>
      <p:sp>
        <p:nvSpPr>
          <p:cNvPr id="4" name="Slide Number Placeholder 3">
            <a:extLst>
              <a:ext uri="{FF2B5EF4-FFF2-40B4-BE49-F238E27FC236}">
                <a16:creationId xmlns:a16="http://schemas.microsoft.com/office/drawing/2014/main" id="{54E87874-F45C-46C8-B136-8C073A8F10C9}"/>
              </a:ext>
            </a:extLst>
          </p:cNvPr>
          <p:cNvSpPr>
            <a:spLocks noGrp="1"/>
          </p:cNvSpPr>
          <p:nvPr>
            <p:ph type="sldNum" sz="quarter" idx="11"/>
          </p:nvPr>
        </p:nvSpPr>
        <p:spPr/>
        <p:txBody>
          <a:bodyPr/>
          <a:lstStyle/>
          <a:p>
            <a:fld id="{DBF5BB59-8A11-4DB9-B482-1CDF65FBD5BB}" type="slidenum">
              <a:rPr lang="en-US" altLang="en-US" smtClean="0"/>
              <a:pPr/>
              <a:t>14</a:t>
            </a:fld>
            <a:endParaRPr lang="en-US" altLang="en-US"/>
          </a:p>
        </p:txBody>
      </p:sp>
    </p:spTree>
    <p:extLst>
      <p:ext uri="{BB962C8B-B14F-4D97-AF65-F5344CB8AC3E}">
        <p14:creationId xmlns:p14="http://schemas.microsoft.com/office/powerpoint/2010/main" val="6270387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CBC5E0-BD78-4218-B007-071AFE4B7AE1}"/>
              </a:ext>
            </a:extLst>
          </p:cNvPr>
          <p:cNvSpPr>
            <a:spLocks noGrp="1"/>
          </p:cNvSpPr>
          <p:nvPr>
            <p:ph type="title"/>
          </p:nvPr>
        </p:nvSpPr>
        <p:spPr/>
        <p:txBody>
          <a:bodyPr/>
          <a:lstStyle/>
          <a:p>
            <a:r>
              <a:rPr lang="en-AU" dirty="0"/>
              <a:t>Boxplots</a:t>
            </a:r>
          </a:p>
        </p:txBody>
      </p:sp>
      <p:sp>
        <p:nvSpPr>
          <p:cNvPr id="4" name="Slide Number Placeholder 3">
            <a:extLst>
              <a:ext uri="{FF2B5EF4-FFF2-40B4-BE49-F238E27FC236}">
                <a16:creationId xmlns:a16="http://schemas.microsoft.com/office/drawing/2014/main" id="{82187081-D4D6-417B-8B7C-DD210514C07B}"/>
              </a:ext>
            </a:extLst>
          </p:cNvPr>
          <p:cNvSpPr>
            <a:spLocks noGrp="1"/>
          </p:cNvSpPr>
          <p:nvPr>
            <p:ph type="sldNum" sz="quarter" idx="11"/>
          </p:nvPr>
        </p:nvSpPr>
        <p:spPr>
          <a:xfrm>
            <a:off x="6376654" y="6248400"/>
            <a:ext cx="2133600" cy="457200"/>
          </a:xfrm>
        </p:spPr>
        <p:txBody>
          <a:bodyPr/>
          <a:lstStyle/>
          <a:p>
            <a:fld id="{DBF5BB59-8A11-4DB9-B482-1CDF65FBD5BB}" type="slidenum">
              <a:rPr lang="en-US" altLang="en-US" smtClean="0"/>
              <a:pPr/>
              <a:t>15</a:t>
            </a:fld>
            <a:endParaRPr lang="en-US" altLang="en-US"/>
          </a:p>
        </p:txBody>
      </p:sp>
      <p:sp>
        <p:nvSpPr>
          <p:cNvPr id="7" name="Rectangle 6">
            <a:extLst>
              <a:ext uri="{FF2B5EF4-FFF2-40B4-BE49-F238E27FC236}">
                <a16:creationId xmlns:a16="http://schemas.microsoft.com/office/drawing/2014/main" id="{E4DCA5A9-17D2-41A0-B6B9-12A334F35E47}"/>
              </a:ext>
            </a:extLst>
          </p:cNvPr>
          <p:cNvSpPr/>
          <p:nvPr/>
        </p:nvSpPr>
        <p:spPr bwMode="auto">
          <a:xfrm>
            <a:off x="251520" y="1522951"/>
            <a:ext cx="4032448" cy="2410105"/>
          </a:xfrm>
          <a:prstGeom prst="rect">
            <a:avLst/>
          </a:prstGeom>
          <a:noFill/>
          <a:ln w="38100" cap="flat" cmpd="sng" algn="ctr">
            <a:solidFill>
              <a:schemeClr val="accent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AU" sz="1800" b="0" i="0" u="none" strike="noStrike" cap="none" normalizeH="0" baseline="0">
              <a:ln>
                <a:noFill/>
              </a:ln>
              <a:solidFill>
                <a:schemeClr val="tx1"/>
              </a:solidFill>
              <a:effectLst/>
              <a:latin typeface="Arial" charset="0"/>
            </a:endParaRPr>
          </a:p>
        </p:txBody>
      </p:sp>
      <p:sp>
        <p:nvSpPr>
          <p:cNvPr id="11" name="Rectangle 10">
            <a:extLst>
              <a:ext uri="{FF2B5EF4-FFF2-40B4-BE49-F238E27FC236}">
                <a16:creationId xmlns:a16="http://schemas.microsoft.com/office/drawing/2014/main" id="{C1AF107C-CBC3-407E-BD3C-31F034ACDA51}"/>
              </a:ext>
            </a:extLst>
          </p:cNvPr>
          <p:cNvSpPr/>
          <p:nvPr/>
        </p:nvSpPr>
        <p:spPr bwMode="auto">
          <a:xfrm>
            <a:off x="4788025" y="4043231"/>
            <a:ext cx="4032447" cy="2410105"/>
          </a:xfrm>
          <a:prstGeom prst="rect">
            <a:avLst/>
          </a:prstGeom>
          <a:noFill/>
          <a:ln w="38100" cap="flat" cmpd="sng" algn="ctr">
            <a:solidFill>
              <a:schemeClr val="accent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AU" sz="1800" b="0" i="0" u="none" strike="noStrike" cap="none" normalizeH="0" baseline="0">
              <a:ln>
                <a:noFill/>
              </a:ln>
              <a:solidFill>
                <a:schemeClr val="tx1"/>
              </a:solidFill>
              <a:effectLst/>
              <a:latin typeface="Arial" charset="0"/>
            </a:endParaRPr>
          </a:p>
        </p:txBody>
      </p:sp>
      <p:pic>
        <p:nvPicPr>
          <p:cNvPr id="12" name="Picture 11">
            <a:extLst>
              <a:ext uri="{FF2B5EF4-FFF2-40B4-BE49-F238E27FC236}">
                <a16:creationId xmlns:a16="http://schemas.microsoft.com/office/drawing/2014/main" id="{FC0CBFFC-78F0-4855-98E4-A6A9038CCD9E}"/>
              </a:ext>
            </a:extLst>
          </p:cNvPr>
          <p:cNvPicPr>
            <a:picLocks noChangeAspect="1"/>
          </p:cNvPicPr>
          <p:nvPr/>
        </p:nvPicPr>
        <p:blipFill>
          <a:blip r:embed="rId2"/>
          <a:stretch>
            <a:fillRect/>
          </a:stretch>
        </p:blipFill>
        <p:spPr>
          <a:xfrm>
            <a:off x="308257" y="4255049"/>
            <a:ext cx="1329231" cy="2160000"/>
          </a:xfrm>
          <a:prstGeom prst="rect">
            <a:avLst/>
          </a:prstGeom>
        </p:spPr>
      </p:pic>
      <p:pic>
        <p:nvPicPr>
          <p:cNvPr id="13" name="Picture 12">
            <a:extLst>
              <a:ext uri="{FF2B5EF4-FFF2-40B4-BE49-F238E27FC236}">
                <a16:creationId xmlns:a16="http://schemas.microsoft.com/office/drawing/2014/main" id="{11D57EFB-89D2-46AF-A71F-BAAA1ABE8A74}"/>
              </a:ext>
            </a:extLst>
          </p:cNvPr>
          <p:cNvPicPr>
            <a:picLocks noChangeAspect="1"/>
          </p:cNvPicPr>
          <p:nvPr/>
        </p:nvPicPr>
        <p:blipFill>
          <a:blip r:embed="rId3"/>
          <a:stretch>
            <a:fillRect/>
          </a:stretch>
        </p:blipFill>
        <p:spPr>
          <a:xfrm>
            <a:off x="1625195" y="4255049"/>
            <a:ext cx="1329231" cy="2160000"/>
          </a:xfrm>
          <a:prstGeom prst="rect">
            <a:avLst/>
          </a:prstGeom>
        </p:spPr>
      </p:pic>
      <p:pic>
        <p:nvPicPr>
          <p:cNvPr id="14" name="Picture 13">
            <a:extLst>
              <a:ext uri="{FF2B5EF4-FFF2-40B4-BE49-F238E27FC236}">
                <a16:creationId xmlns:a16="http://schemas.microsoft.com/office/drawing/2014/main" id="{CE430C4B-A65A-4E90-BCB3-5977FD8B9B04}"/>
              </a:ext>
            </a:extLst>
          </p:cNvPr>
          <p:cNvPicPr>
            <a:picLocks noChangeAspect="1"/>
          </p:cNvPicPr>
          <p:nvPr/>
        </p:nvPicPr>
        <p:blipFill>
          <a:blip r:embed="rId4"/>
          <a:stretch>
            <a:fillRect/>
          </a:stretch>
        </p:blipFill>
        <p:spPr>
          <a:xfrm>
            <a:off x="2942133" y="4255049"/>
            <a:ext cx="1329231" cy="2160000"/>
          </a:xfrm>
          <a:prstGeom prst="rect">
            <a:avLst/>
          </a:prstGeom>
        </p:spPr>
      </p:pic>
      <p:pic>
        <p:nvPicPr>
          <p:cNvPr id="16" name="Picture 15">
            <a:extLst>
              <a:ext uri="{FF2B5EF4-FFF2-40B4-BE49-F238E27FC236}">
                <a16:creationId xmlns:a16="http://schemas.microsoft.com/office/drawing/2014/main" id="{415CD531-A09D-4965-AE8B-7E85C74D7BE1}"/>
              </a:ext>
            </a:extLst>
          </p:cNvPr>
          <p:cNvPicPr>
            <a:picLocks noChangeAspect="1"/>
          </p:cNvPicPr>
          <p:nvPr/>
        </p:nvPicPr>
        <p:blipFill>
          <a:blip r:embed="rId5"/>
          <a:stretch>
            <a:fillRect/>
          </a:stretch>
        </p:blipFill>
        <p:spPr>
          <a:xfrm>
            <a:off x="2876917" y="1577628"/>
            <a:ext cx="1329231" cy="2160000"/>
          </a:xfrm>
          <a:prstGeom prst="rect">
            <a:avLst/>
          </a:prstGeom>
        </p:spPr>
      </p:pic>
      <p:pic>
        <p:nvPicPr>
          <p:cNvPr id="17" name="Picture 16">
            <a:extLst>
              <a:ext uri="{FF2B5EF4-FFF2-40B4-BE49-F238E27FC236}">
                <a16:creationId xmlns:a16="http://schemas.microsoft.com/office/drawing/2014/main" id="{9125E17D-6562-404E-A202-99DA6B9D7FDF}"/>
              </a:ext>
            </a:extLst>
          </p:cNvPr>
          <p:cNvPicPr>
            <a:picLocks noChangeAspect="1"/>
          </p:cNvPicPr>
          <p:nvPr/>
        </p:nvPicPr>
        <p:blipFill>
          <a:blip r:embed="rId6"/>
          <a:stretch>
            <a:fillRect/>
          </a:stretch>
        </p:blipFill>
        <p:spPr>
          <a:xfrm>
            <a:off x="1637488" y="1577628"/>
            <a:ext cx="1329231" cy="2160000"/>
          </a:xfrm>
          <a:prstGeom prst="rect">
            <a:avLst/>
          </a:prstGeom>
        </p:spPr>
      </p:pic>
      <p:pic>
        <p:nvPicPr>
          <p:cNvPr id="18" name="Picture 17">
            <a:extLst>
              <a:ext uri="{FF2B5EF4-FFF2-40B4-BE49-F238E27FC236}">
                <a16:creationId xmlns:a16="http://schemas.microsoft.com/office/drawing/2014/main" id="{786EAF22-EAF8-4614-9A4E-69616A0E73E1}"/>
              </a:ext>
            </a:extLst>
          </p:cNvPr>
          <p:cNvPicPr>
            <a:picLocks noChangeAspect="1"/>
          </p:cNvPicPr>
          <p:nvPr/>
        </p:nvPicPr>
        <p:blipFill>
          <a:blip r:embed="rId7"/>
          <a:stretch>
            <a:fillRect/>
          </a:stretch>
        </p:blipFill>
        <p:spPr>
          <a:xfrm>
            <a:off x="308257" y="1577628"/>
            <a:ext cx="1329231" cy="2160000"/>
          </a:xfrm>
          <a:prstGeom prst="rect">
            <a:avLst/>
          </a:prstGeom>
        </p:spPr>
      </p:pic>
      <p:pic>
        <p:nvPicPr>
          <p:cNvPr id="19" name="Picture 18">
            <a:extLst>
              <a:ext uri="{FF2B5EF4-FFF2-40B4-BE49-F238E27FC236}">
                <a16:creationId xmlns:a16="http://schemas.microsoft.com/office/drawing/2014/main" id="{DCD25AAB-5725-4990-9BE3-52F7987975B8}"/>
              </a:ext>
            </a:extLst>
          </p:cNvPr>
          <p:cNvPicPr>
            <a:picLocks noChangeAspect="1"/>
          </p:cNvPicPr>
          <p:nvPr/>
        </p:nvPicPr>
        <p:blipFill>
          <a:blip r:embed="rId8"/>
          <a:stretch>
            <a:fillRect/>
          </a:stretch>
        </p:blipFill>
        <p:spPr>
          <a:xfrm>
            <a:off x="4911203" y="4165059"/>
            <a:ext cx="1329231" cy="2160000"/>
          </a:xfrm>
          <a:prstGeom prst="rect">
            <a:avLst/>
          </a:prstGeom>
        </p:spPr>
      </p:pic>
      <p:pic>
        <p:nvPicPr>
          <p:cNvPr id="20" name="Picture 19">
            <a:extLst>
              <a:ext uri="{FF2B5EF4-FFF2-40B4-BE49-F238E27FC236}">
                <a16:creationId xmlns:a16="http://schemas.microsoft.com/office/drawing/2014/main" id="{5F4982F7-F229-42F4-8B0C-1748DE8192BD}"/>
              </a:ext>
            </a:extLst>
          </p:cNvPr>
          <p:cNvPicPr>
            <a:picLocks noChangeAspect="1"/>
          </p:cNvPicPr>
          <p:nvPr/>
        </p:nvPicPr>
        <p:blipFill>
          <a:blip r:embed="rId9"/>
          <a:stretch>
            <a:fillRect/>
          </a:stretch>
        </p:blipFill>
        <p:spPr>
          <a:xfrm>
            <a:off x="6185431" y="4147390"/>
            <a:ext cx="1329231" cy="2160000"/>
          </a:xfrm>
          <a:prstGeom prst="rect">
            <a:avLst/>
          </a:prstGeom>
        </p:spPr>
      </p:pic>
      <p:pic>
        <p:nvPicPr>
          <p:cNvPr id="21" name="Picture 20">
            <a:extLst>
              <a:ext uri="{FF2B5EF4-FFF2-40B4-BE49-F238E27FC236}">
                <a16:creationId xmlns:a16="http://schemas.microsoft.com/office/drawing/2014/main" id="{4E685724-9446-49AA-A120-73EEBDE6A2E4}"/>
              </a:ext>
            </a:extLst>
          </p:cNvPr>
          <p:cNvPicPr>
            <a:picLocks noChangeAspect="1"/>
          </p:cNvPicPr>
          <p:nvPr/>
        </p:nvPicPr>
        <p:blipFill>
          <a:blip r:embed="rId10"/>
          <a:stretch>
            <a:fillRect/>
          </a:stretch>
        </p:blipFill>
        <p:spPr>
          <a:xfrm>
            <a:off x="7443454" y="4147390"/>
            <a:ext cx="1329231" cy="2160000"/>
          </a:xfrm>
          <a:prstGeom prst="rect">
            <a:avLst/>
          </a:prstGeom>
        </p:spPr>
      </p:pic>
      <p:pic>
        <p:nvPicPr>
          <p:cNvPr id="22" name="Picture 21">
            <a:extLst>
              <a:ext uri="{FF2B5EF4-FFF2-40B4-BE49-F238E27FC236}">
                <a16:creationId xmlns:a16="http://schemas.microsoft.com/office/drawing/2014/main" id="{2FAB5E10-0164-46D5-84D5-52867810599B}"/>
              </a:ext>
            </a:extLst>
          </p:cNvPr>
          <p:cNvPicPr>
            <a:picLocks noChangeAspect="1"/>
          </p:cNvPicPr>
          <p:nvPr/>
        </p:nvPicPr>
        <p:blipFill>
          <a:blip r:embed="rId11"/>
          <a:stretch>
            <a:fillRect/>
          </a:stretch>
        </p:blipFill>
        <p:spPr>
          <a:xfrm>
            <a:off x="7679015" y="1636581"/>
            <a:ext cx="1329231" cy="2160000"/>
          </a:xfrm>
          <a:prstGeom prst="rect">
            <a:avLst/>
          </a:prstGeom>
        </p:spPr>
      </p:pic>
      <p:sp>
        <p:nvSpPr>
          <p:cNvPr id="30" name="Rectangle 29">
            <a:extLst>
              <a:ext uri="{FF2B5EF4-FFF2-40B4-BE49-F238E27FC236}">
                <a16:creationId xmlns:a16="http://schemas.microsoft.com/office/drawing/2014/main" id="{26322F0C-2556-4F9D-94E4-36DA12EA0FA4}"/>
              </a:ext>
            </a:extLst>
          </p:cNvPr>
          <p:cNvSpPr/>
          <p:nvPr/>
        </p:nvSpPr>
        <p:spPr bwMode="auto">
          <a:xfrm>
            <a:off x="251520" y="4109709"/>
            <a:ext cx="4032448" cy="2410105"/>
          </a:xfrm>
          <a:prstGeom prst="rect">
            <a:avLst/>
          </a:prstGeom>
          <a:noFill/>
          <a:ln w="38100" cap="flat" cmpd="sng" algn="ctr">
            <a:solidFill>
              <a:schemeClr val="accent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AU" sz="1800" b="0" i="0" u="none" strike="noStrike" cap="none" normalizeH="0" baseline="0">
              <a:ln>
                <a:noFill/>
              </a:ln>
              <a:solidFill>
                <a:schemeClr val="tx1"/>
              </a:solidFill>
              <a:effectLst/>
              <a:latin typeface="Arial" charset="0"/>
            </a:endParaRPr>
          </a:p>
        </p:txBody>
      </p:sp>
      <p:pic>
        <p:nvPicPr>
          <p:cNvPr id="31" name="Picture 30">
            <a:extLst>
              <a:ext uri="{FF2B5EF4-FFF2-40B4-BE49-F238E27FC236}">
                <a16:creationId xmlns:a16="http://schemas.microsoft.com/office/drawing/2014/main" id="{27882611-DC2B-44B7-A826-3B82BEAA6EC3}"/>
              </a:ext>
            </a:extLst>
          </p:cNvPr>
          <p:cNvPicPr>
            <a:picLocks noChangeAspect="1"/>
          </p:cNvPicPr>
          <p:nvPr/>
        </p:nvPicPr>
        <p:blipFill>
          <a:blip r:embed="rId12"/>
          <a:stretch>
            <a:fillRect/>
          </a:stretch>
        </p:blipFill>
        <p:spPr>
          <a:xfrm>
            <a:off x="6169207" y="1669734"/>
            <a:ext cx="1329231" cy="2160000"/>
          </a:xfrm>
          <a:prstGeom prst="rect">
            <a:avLst/>
          </a:prstGeom>
        </p:spPr>
      </p:pic>
      <p:pic>
        <p:nvPicPr>
          <p:cNvPr id="32" name="Picture 31">
            <a:extLst>
              <a:ext uri="{FF2B5EF4-FFF2-40B4-BE49-F238E27FC236}">
                <a16:creationId xmlns:a16="http://schemas.microsoft.com/office/drawing/2014/main" id="{081FECFC-96F3-4FE6-9528-98790F92A750}"/>
              </a:ext>
            </a:extLst>
          </p:cNvPr>
          <p:cNvPicPr>
            <a:picLocks noChangeAspect="1"/>
          </p:cNvPicPr>
          <p:nvPr/>
        </p:nvPicPr>
        <p:blipFill>
          <a:blip r:embed="rId13"/>
          <a:stretch>
            <a:fillRect/>
          </a:stretch>
        </p:blipFill>
        <p:spPr>
          <a:xfrm>
            <a:off x="4780961" y="1652173"/>
            <a:ext cx="1329231" cy="2160000"/>
          </a:xfrm>
          <a:prstGeom prst="rect">
            <a:avLst/>
          </a:prstGeom>
        </p:spPr>
      </p:pic>
      <p:sp>
        <p:nvSpPr>
          <p:cNvPr id="33" name="Rectangle 32">
            <a:extLst>
              <a:ext uri="{FF2B5EF4-FFF2-40B4-BE49-F238E27FC236}">
                <a16:creationId xmlns:a16="http://schemas.microsoft.com/office/drawing/2014/main" id="{A4875DBF-3137-42BF-9B03-C189A3A2AD34}"/>
              </a:ext>
            </a:extLst>
          </p:cNvPr>
          <p:cNvSpPr/>
          <p:nvPr/>
        </p:nvSpPr>
        <p:spPr bwMode="auto">
          <a:xfrm>
            <a:off x="4780961" y="1544681"/>
            <a:ext cx="2839039" cy="2410105"/>
          </a:xfrm>
          <a:prstGeom prst="rect">
            <a:avLst/>
          </a:prstGeom>
          <a:noFill/>
          <a:ln w="38100" cap="flat" cmpd="sng" algn="ctr">
            <a:solidFill>
              <a:schemeClr val="accent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AU"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34798256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AB4BB-9816-47A0-8788-F2313D5EACB5}"/>
              </a:ext>
            </a:extLst>
          </p:cNvPr>
          <p:cNvSpPr>
            <a:spLocks noGrp="1"/>
          </p:cNvSpPr>
          <p:nvPr>
            <p:ph type="title"/>
          </p:nvPr>
        </p:nvSpPr>
        <p:spPr/>
        <p:txBody>
          <a:bodyPr/>
          <a:lstStyle/>
          <a:p>
            <a:r>
              <a:rPr lang="en-AU" dirty="0"/>
              <a:t>Glutamine</a:t>
            </a:r>
          </a:p>
        </p:txBody>
      </p:sp>
      <p:pic>
        <p:nvPicPr>
          <p:cNvPr id="5" name="Content Placeholder 4">
            <a:extLst>
              <a:ext uri="{FF2B5EF4-FFF2-40B4-BE49-F238E27FC236}">
                <a16:creationId xmlns:a16="http://schemas.microsoft.com/office/drawing/2014/main" id="{92DCB6B4-61E8-4E96-9A8D-44BB0B767BF0}"/>
              </a:ext>
            </a:extLst>
          </p:cNvPr>
          <p:cNvPicPr>
            <a:picLocks noGrp="1" noChangeAspect="1"/>
          </p:cNvPicPr>
          <p:nvPr>
            <p:ph idx="1"/>
          </p:nvPr>
        </p:nvPicPr>
        <p:blipFill rotWithShape="1">
          <a:blip r:embed="rId3"/>
          <a:srcRect l="5375" t="17253" r="49125" b="9248"/>
          <a:stretch/>
        </p:blipFill>
        <p:spPr>
          <a:xfrm>
            <a:off x="587511" y="1178306"/>
            <a:ext cx="8064896" cy="4187542"/>
          </a:xfrm>
          <a:prstGeom prst="rect">
            <a:avLst/>
          </a:prstGeom>
        </p:spPr>
      </p:pic>
      <p:sp>
        <p:nvSpPr>
          <p:cNvPr id="4" name="Slide Number Placeholder 3">
            <a:extLst>
              <a:ext uri="{FF2B5EF4-FFF2-40B4-BE49-F238E27FC236}">
                <a16:creationId xmlns:a16="http://schemas.microsoft.com/office/drawing/2014/main" id="{3F334457-9B0B-4525-ABD6-83CED95F0350}"/>
              </a:ext>
            </a:extLst>
          </p:cNvPr>
          <p:cNvSpPr>
            <a:spLocks noGrp="1"/>
          </p:cNvSpPr>
          <p:nvPr>
            <p:ph type="sldNum" sz="quarter" idx="11"/>
          </p:nvPr>
        </p:nvSpPr>
        <p:spPr/>
        <p:txBody>
          <a:bodyPr/>
          <a:lstStyle/>
          <a:p>
            <a:fld id="{DBF5BB59-8A11-4DB9-B482-1CDF65FBD5BB}" type="slidenum">
              <a:rPr lang="en-US" altLang="en-US" smtClean="0"/>
              <a:pPr/>
              <a:t>16</a:t>
            </a:fld>
            <a:endParaRPr lang="en-US" altLang="en-US"/>
          </a:p>
        </p:txBody>
      </p:sp>
      <p:sp>
        <p:nvSpPr>
          <p:cNvPr id="6" name="Rectangle 5">
            <a:extLst>
              <a:ext uri="{FF2B5EF4-FFF2-40B4-BE49-F238E27FC236}">
                <a16:creationId xmlns:a16="http://schemas.microsoft.com/office/drawing/2014/main" id="{A8AF987F-1728-4117-9381-00D2FFC19092}"/>
              </a:ext>
            </a:extLst>
          </p:cNvPr>
          <p:cNvSpPr/>
          <p:nvPr/>
        </p:nvSpPr>
        <p:spPr>
          <a:xfrm>
            <a:off x="5760449" y="3678279"/>
            <a:ext cx="2592288" cy="623248"/>
          </a:xfrm>
          <a:prstGeom prst="rect">
            <a:avLst/>
          </a:prstGeom>
          <a:solidFill>
            <a:schemeClr val="bg1"/>
          </a:solidFill>
        </p:spPr>
        <p:txBody>
          <a:bodyPr wrap="square">
            <a:spAutoFit/>
          </a:bodyPr>
          <a:lstStyle/>
          <a:p>
            <a:r>
              <a:rPr lang="en-AU" sz="1200" dirty="0">
                <a:hlinkClick r:id="rId4"/>
              </a:rPr>
              <a:t>https://www.hindawi.com/journals/jnd/2013/234572/</a:t>
            </a:r>
            <a:endParaRPr lang="en-AU" sz="1200" dirty="0"/>
          </a:p>
          <a:p>
            <a:endParaRPr lang="en-AU" sz="1050" dirty="0"/>
          </a:p>
        </p:txBody>
      </p:sp>
      <p:sp>
        <p:nvSpPr>
          <p:cNvPr id="7" name="TextBox 6">
            <a:extLst>
              <a:ext uri="{FF2B5EF4-FFF2-40B4-BE49-F238E27FC236}">
                <a16:creationId xmlns:a16="http://schemas.microsoft.com/office/drawing/2014/main" id="{D3A1EA4D-804F-46EE-8B1B-CDE85B8D7D78}"/>
              </a:ext>
            </a:extLst>
          </p:cNvPr>
          <p:cNvSpPr txBox="1"/>
          <p:nvPr/>
        </p:nvSpPr>
        <p:spPr>
          <a:xfrm>
            <a:off x="587511" y="5572793"/>
            <a:ext cx="8198568" cy="923330"/>
          </a:xfrm>
          <a:prstGeom prst="rect">
            <a:avLst/>
          </a:prstGeom>
          <a:noFill/>
        </p:spPr>
        <p:txBody>
          <a:bodyPr wrap="square" rtlCol="0">
            <a:spAutoFit/>
          </a:bodyPr>
          <a:lstStyle/>
          <a:p>
            <a:r>
              <a:rPr lang="en-AU" dirty="0"/>
              <a:t>The difference in L-glutamine levels is very interesting, particularly considering the central role that this metabolite plays in the relationship between neurons and the astrocytes that support them. </a:t>
            </a:r>
          </a:p>
        </p:txBody>
      </p:sp>
      <mc:AlternateContent xmlns:mc="http://schemas.openxmlformats.org/markup-compatibility/2006">
        <mc:Choice xmlns:p14="http://schemas.microsoft.com/office/powerpoint/2010/main" Requires="p14">
          <p:contentPart p14:bwMode="auto" r:id="rId5">
            <p14:nvContentPartPr>
              <p14:cNvPr id="9" name="Ink 8">
                <a:extLst>
                  <a:ext uri="{FF2B5EF4-FFF2-40B4-BE49-F238E27FC236}">
                    <a16:creationId xmlns:a16="http://schemas.microsoft.com/office/drawing/2014/main" id="{1E18D77C-204F-43C4-83C9-8AAB98237E67}"/>
                  </a:ext>
                </a:extLst>
              </p14:cNvPr>
              <p14:cNvContentPartPr/>
              <p14:nvPr/>
            </p14:nvContentPartPr>
            <p14:xfrm>
              <a:off x="5652120" y="1926216"/>
              <a:ext cx="824040" cy="206640"/>
            </p14:xfrm>
          </p:contentPart>
        </mc:Choice>
        <mc:Fallback>
          <p:pic>
            <p:nvPicPr>
              <p:cNvPr id="9" name="Ink 8">
                <a:extLst>
                  <a:ext uri="{FF2B5EF4-FFF2-40B4-BE49-F238E27FC236}">
                    <a16:creationId xmlns:a16="http://schemas.microsoft.com/office/drawing/2014/main" id="{1E18D77C-204F-43C4-83C9-8AAB98237E67}"/>
                  </a:ext>
                </a:extLst>
              </p:cNvPr>
              <p:cNvPicPr/>
              <p:nvPr/>
            </p:nvPicPr>
            <p:blipFill>
              <a:blip r:embed="rId6"/>
              <a:stretch>
                <a:fillRect/>
              </a:stretch>
            </p:blipFill>
            <p:spPr>
              <a:xfrm>
                <a:off x="5643480" y="1917576"/>
                <a:ext cx="841680" cy="22428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10" name="Ink 9">
                <a:extLst>
                  <a:ext uri="{FF2B5EF4-FFF2-40B4-BE49-F238E27FC236}">
                    <a16:creationId xmlns:a16="http://schemas.microsoft.com/office/drawing/2014/main" id="{2037A956-CCEA-4667-925A-34D4B73AC660}"/>
                  </a:ext>
                </a:extLst>
              </p14:cNvPr>
              <p14:cNvContentPartPr/>
              <p14:nvPr/>
            </p14:nvContentPartPr>
            <p14:xfrm>
              <a:off x="10094386" y="4915654"/>
              <a:ext cx="360" cy="360"/>
            </p14:xfrm>
          </p:contentPart>
        </mc:Choice>
        <mc:Fallback>
          <p:pic>
            <p:nvPicPr>
              <p:cNvPr id="10" name="Ink 9">
                <a:extLst>
                  <a:ext uri="{FF2B5EF4-FFF2-40B4-BE49-F238E27FC236}">
                    <a16:creationId xmlns:a16="http://schemas.microsoft.com/office/drawing/2014/main" id="{2037A956-CCEA-4667-925A-34D4B73AC660}"/>
                  </a:ext>
                </a:extLst>
              </p:cNvPr>
              <p:cNvPicPr/>
              <p:nvPr/>
            </p:nvPicPr>
            <p:blipFill>
              <a:blip r:embed="rId8"/>
              <a:stretch>
                <a:fillRect/>
              </a:stretch>
            </p:blipFill>
            <p:spPr>
              <a:xfrm>
                <a:off x="10085386" y="4906654"/>
                <a:ext cx="18000" cy="18000"/>
              </a:xfrm>
              <a:prstGeom prst="rect">
                <a:avLst/>
              </a:prstGeom>
            </p:spPr>
          </p:pic>
        </mc:Fallback>
      </mc:AlternateContent>
      <p:pic>
        <p:nvPicPr>
          <p:cNvPr id="11" name="Picture 10">
            <a:extLst>
              <a:ext uri="{FF2B5EF4-FFF2-40B4-BE49-F238E27FC236}">
                <a16:creationId xmlns:a16="http://schemas.microsoft.com/office/drawing/2014/main" id="{EA59EEAF-46F6-4D7B-9E4E-CDCCE2554169}"/>
              </a:ext>
            </a:extLst>
          </p:cNvPr>
          <p:cNvPicPr>
            <a:picLocks noChangeAspect="1"/>
          </p:cNvPicPr>
          <p:nvPr/>
        </p:nvPicPr>
        <p:blipFill>
          <a:blip r:embed="rId9"/>
          <a:stretch>
            <a:fillRect/>
          </a:stretch>
        </p:blipFill>
        <p:spPr>
          <a:xfrm>
            <a:off x="5740925" y="127212"/>
            <a:ext cx="1315668" cy="2142176"/>
          </a:xfrm>
          <a:prstGeom prst="rect">
            <a:avLst/>
          </a:prstGeom>
        </p:spPr>
      </p:pic>
    </p:spTree>
    <p:extLst>
      <p:ext uri="{BB962C8B-B14F-4D97-AF65-F5344CB8AC3E}">
        <p14:creationId xmlns:p14="http://schemas.microsoft.com/office/powerpoint/2010/main" val="36060713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Title 1">
            <a:extLst>
              <a:ext uri="{FF2B5EF4-FFF2-40B4-BE49-F238E27FC236}">
                <a16:creationId xmlns:a16="http://schemas.microsoft.com/office/drawing/2014/main" id="{A14444E6-8269-4363-884F-D3B81A867081}"/>
              </a:ext>
            </a:extLst>
          </p:cNvPr>
          <p:cNvSpPr>
            <a:spLocks noGrp="1"/>
          </p:cNvSpPr>
          <p:nvPr>
            <p:ph type="title"/>
          </p:nvPr>
        </p:nvSpPr>
        <p:spPr>
          <a:xfrm>
            <a:off x="457200" y="274638"/>
            <a:ext cx="8229600" cy="1143000"/>
          </a:xfrm>
        </p:spPr>
        <p:txBody>
          <a:bodyPr/>
          <a:lstStyle/>
          <a:p>
            <a:r>
              <a:rPr lang="en-US" dirty="0"/>
              <a:t>Pathway enrichment</a:t>
            </a:r>
          </a:p>
        </p:txBody>
      </p:sp>
      <p:pic>
        <p:nvPicPr>
          <p:cNvPr id="2050" name="Picture 2" descr="OraImage">
            <a:extLst>
              <a:ext uri="{FF2B5EF4-FFF2-40B4-BE49-F238E27FC236}">
                <a16:creationId xmlns:a16="http://schemas.microsoft.com/office/drawing/2014/main" id="{C96C0175-13B3-4961-BBF6-63B05990F95B}"/>
              </a:ext>
            </a:extLst>
          </p:cNvPr>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tretch>
            <a:fillRect/>
          </a:stretch>
        </p:blipFill>
        <p:spPr bwMode="auto">
          <a:xfrm>
            <a:off x="1403648" y="1179591"/>
            <a:ext cx="5526009" cy="5526009"/>
          </a:xfrm>
          <a:prstGeom prst="rect">
            <a:avLst/>
          </a:prstGeom>
          <a:solidFill>
            <a:srgbClr val="FFFFFF"/>
          </a:solid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826FAC66-56BF-4CC3-A5B5-1AEAB4A40702}"/>
              </a:ext>
            </a:extLst>
          </p:cNvPr>
          <p:cNvSpPr>
            <a:spLocks noGrp="1"/>
          </p:cNvSpPr>
          <p:nvPr>
            <p:ph type="sldNum" sz="quarter" idx="11"/>
          </p:nvPr>
        </p:nvSpPr>
        <p:spPr>
          <a:xfrm>
            <a:off x="6553200" y="6248400"/>
            <a:ext cx="2133600" cy="457200"/>
          </a:xfrm>
        </p:spPr>
        <p:txBody>
          <a:bodyPr wrap="square" anchor="b">
            <a:normAutofit/>
          </a:bodyPr>
          <a:lstStyle/>
          <a:p>
            <a:pPr>
              <a:spcAft>
                <a:spcPts val="600"/>
              </a:spcAft>
            </a:pPr>
            <a:fld id="{DBF5BB59-8A11-4DB9-B482-1CDF65FBD5BB}" type="slidenum">
              <a:rPr lang="en-US" altLang="en-US" smtClean="0"/>
              <a:pPr>
                <a:spcAft>
                  <a:spcPts val="600"/>
                </a:spcAft>
              </a:pPr>
              <a:t>17</a:t>
            </a:fld>
            <a:endParaRPr lang="en-US" altLang="en-US"/>
          </a:p>
        </p:txBody>
      </p:sp>
    </p:spTree>
    <p:extLst>
      <p:ext uri="{BB962C8B-B14F-4D97-AF65-F5344CB8AC3E}">
        <p14:creationId xmlns:p14="http://schemas.microsoft.com/office/powerpoint/2010/main" val="1257805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F3547-7E73-4EFB-88E1-D97C3D3877EC}"/>
              </a:ext>
            </a:extLst>
          </p:cNvPr>
          <p:cNvSpPr>
            <a:spLocks noGrp="1"/>
          </p:cNvSpPr>
          <p:nvPr>
            <p:ph type="title"/>
          </p:nvPr>
        </p:nvSpPr>
        <p:spPr/>
        <p:txBody>
          <a:bodyPr/>
          <a:lstStyle/>
          <a:p>
            <a:r>
              <a:rPr lang="en-AU" dirty="0"/>
              <a:t>Conclusion</a:t>
            </a:r>
          </a:p>
        </p:txBody>
      </p:sp>
      <p:sp>
        <p:nvSpPr>
          <p:cNvPr id="3" name="Content Placeholder 2">
            <a:extLst>
              <a:ext uri="{FF2B5EF4-FFF2-40B4-BE49-F238E27FC236}">
                <a16:creationId xmlns:a16="http://schemas.microsoft.com/office/drawing/2014/main" id="{D336F414-9BBE-459A-BE6C-1FDFDB6B136A}"/>
              </a:ext>
            </a:extLst>
          </p:cNvPr>
          <p:cNvSpPr>
            <a:spLocks noGrp="1"/>
          </p:cNvSpPr>
          <p:nvPr>
            <p:ph idx="1"/>
          </p:nvPr>
        </p:nvSpPr>
        <p:spPr/>
        <p:txBody>
          <a:bodyPr/>
          <a:lstStyle/>
          <a:p>
            <a:r>
              <a:rPr lang="en-AU" dirty="0"/>
              <a:t>Large metabolic variation in the MT group.</a:t>
            </a:r>
          </a:p>
          <a:p>
            <a:pPr lvl="1"/>
            <a:r>
              <a:rPr lang="en-AU" dirty="0"/>
              <a:t>All at different stages of manifesting the impact of the mutation</a:t>
            </a:r>
          </a:p>
          <a:p>
            <a:r>
              <a:rPr lang="en-AU" dirty="0"/>
              <a:t> The L-Glutamine is a stand-out. Along with Glutamic acid initial changes in neuron-astrocyte </a:t>
            </a:r>
          </a:p>
        </p:txBody>
      </p:sp>
      <p:sp>
        <p:nvSpPr>
          <p:cNvPr id="5" name="Slide Number Placeholder 4">
            <a:extLst>
              <a:ext uri="{FF2B5EF4-FFF2-40B4-BE49-F238E27FC236}">
                <a16:creationId xmlns:a16="http://schemas.microsoft.com/office/drawing/2014/main" id="{772B8109-2AF5-440E-A2F2-C480718A36E9}"/>
              </a:ext>
            </a:extLst>
          </p:cNvPr>
          <p:cNvSpPr>
            <a:spLocks noGrp="1"/>
          </p:cNvSpPr>
          <p:nvPr>
            <p:ph type="sldNum" sz="quarter" idx="11"/>
          </p:nvPr>
        </p:nvSpPr>
        <p:spPr/>
        <p:txBody>
          <a:bodyPr/>
          <a:lstStyle/>
          <a:p>
            <a:fld id="{DB1CEE41-BEFA-40C0-A3F4-B47714A2059A}" type="slidenum">
              <a:rPr lang="en-US" altLang="en-US" smtClean="0"/>
              <a:pPr/>
              <a:t>18</a:t>
            </a:fld>
            <a:endParaRPr lang="en-US" altLang="en-US"/>
          </a:p>
        </p:txBody>
      </p:sp>
    </p:spTree>
    <p:extLst>
      <p:ext uri="{BB962C8B-B14F-4D97-AF65-F5344CB8AC3E}">
        <p14:creationId xmlns:p14="http://schemas.microsoft.com/office/powerpoint/2010/main" val="35701296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110E4BC5-D37F-4673-9A4F-4C8AC09F92B8}"/>
              </a:ext>
            </a:extLst>
          </p:cNvPr>
          <p:cNvSpPr/>
          <p:nvPr/>
        </p:nvSpPr>
        <p:spPr>
          <a:xfrm>
            <a:off x="498375" y="1333951"/>
            <a:ext cx="8147249" cy="646331"/>
          </a:xfrm>
          <a:prstGeom prst="rect">
            <a:avLst/>
          </a:prstGeom>
        </p:spPr>
        <p:txBody>
          <a:bodyPr wrap="square">
            <a:spAutoFit/>
          </a:bodyPr>
          <a:lstStyle/>
          <a:p>
            <a:pPr marL="285750" indent="-285750">
              <a:buFont typeface="Arial" panose="020B0604020202020204" pitchFamily="34" charset="0"/>
              <a:buChar char="•"/>
            </a:pPr>
            <a:r>
              <a:rPr lang="en-AU" dirty="0"/>
              <a:t>Alzheimer’s disease (AD) is the most common form of dementia with severe personal, social, and economic impacts. </a:t>
            </a:r>
          </a:p>
        </p:txBody>
      </p:sp>
      <p:sp>
        <p:nvSpPr>
          <p:cNvPr id="3" name="Rectangle 2"/>
          <p:cNvSpPr/>
          <p:nvPr/>
        </p:nvSpPr>
        <p:spPr>
          <a:xfrm>
            <a:off x="3028715" y="2186210"/>
            <a:ext cx="2897783" cy="369332"/>
          </a:xfrm>
          <a:prstGeom prst="rect">
            <a:avLst/>
          </a:prstGeom>
        </p:spPr>
        <p:txBody>
          <a:bodyPr wrap="square">
            <a:spAutoFit/>
          </a:bodyPr>
          <a:lstStyle/>
          <a:p>
            <a:r>
              <a:rPr lang="en-AU" b="1" dirty="0">
                <a:latin typeface="Helvetica" pitchFamily="2" charset="0"/>
              </a:rPr>
              <a:t>ALZHEIMER'S DISEASE</a:t>
            </a:r>
          </a:p>
        </p:txBody>
      </p:sp>
      <p:sp>
        <p:nvSpPr>
          <p:cNvPr id="4" name="Rectangle 3"/>
          <p:cNvSpPr/>
          <p:nvPr/>
        </p:nvSpPr>
        <p:spPr>
          <a:xfrm>
            <a:off x="1610600" y="3044003"/>
            <a:ext cx="2450491" cy="646331"/>
          </a:xfrm>
          <a:prstGeom prst="rect">
            <a:avLst/>
          </a:prstGeom>
        </p:spPr>
        <p:txBody>
          <a:bodyPr wrap="square">
            <a:spAutoFit/>
          </a:bodyPr>
          <a:lstStyle/>
          <a:p>
            <a:pPr algn="ctr"/>
            <a:r>
              <a:rPr lang="en-AU" sz="1200" b="1" dirty="0">
                <a:latin typeface="Helvetica" pitchFamily="2" charset="0"/>
              </a:rPr>
              <a:t>Early Onset (&lt;65 years)</a:t>
            </a:r>
          </a:p>
          <a:p>
            <a:pPr algn="ctr"/>
            <a:r>
              <a:rPr lang="en-AU" sz="1200" b="1" dirty="0">
                <a:latin typeface="Helvetica" pitchFamily="2" charset="0"/>
              </a:rPr>
              <a:t>Alzheimer’s Disease</a:t>
            </a:r>
          </a:p>
          <a:p>
            <a:pPr algn="ctr"/>
            <a:r>
              <a:rPr lang="en-AU" sz="1200" b="1" dirty="0">
                <a:latin typeface="Helvetica" pitchFamily="2" charset="0"/>
              </a:rPr>
              <a:t>2%</a:t>
            </a:r>
          </a:p>
        </p:txBody>
      </p:sp>
      <p:sp>
        <p:nvSpPr>
          <p:cNvPr id="5" name="Rectangle 4"/>
          <p:cNvSpPr/>
          <p:nvPr/>
        </p:nvSpPr>
        <p:spPr>
          <a:xfrm>
            <a:off x="4928695" y="4217528"/>
            <a:ext cx="2801370" cy="2019784"/>
          </a:xfrm>
          <a:prstGeom prst="rect">
            <a:avLst/>
          </a:prstGeom>
        </p:spPr>
        <p:txBody>
          <a:bodyPr wrap="square">
            <a:spAutoFit/>
          </a:bodyPr>
          <a:lstStyle/>
          <a:p>
            <a:pPr algn="ctr"/>
            <a:r>
              <a:rPr lang="en-AU" sz="1200" b="1" dirty="0">
                <a:latin typeface="Helvetica" pitchFamily="2" charset="0"/>
              </a:rPr>
              <a:t>Sporadic Alzheimer’s Disease</a:t>
            </a:r>
          </a:p>
          <a:p>
            <a:pPr algn="ctr"/>
            <a:endParaRPr lang="en-AU" sz="1200" b="1" u="sng" dirty="0">
              <a:latin typeface="Helvetica" pitchFamily="2" charset="0"/>
            </a:endParaRPr>
          </a:p>
          <a:p>
            <a:pPr algn="ctr"/>
            <a:endParaRPr lang="en-AU" sz="1200" b="1" u="sng" dirty="0">
              <a:latin typeface="Helvetica" pitchFamily="2" charset="0"/>
            </a:endParaRPr>
          </a:p>
          <a:p>
            <a:pPr algn="ctr"/>
            <a:r>
              <a:rPr lang="en-AU" sz="1200" b="1" u="sng" dirty="0">
                <a:latin typeface="Helvetica" pitchFamily="2" charset="0"/>
              </a:rPr>
              <a:t>Risk loci</a:t>
            </a:r>
            <a:r>
              <a:rPr lang="en-AU" sz="1200" b="1" dirty="0">
                <a:latin typeface="Helvetica" pitchFamily="2" charset="0"/>
              </a:rPr>
              <a:t>:</a:t>
            </a:r>
          </a:p>
          <a:p>
            <a:r>
              <a:rPr lang="en-AU" sz="1575" b="1" i="1" dirty="0">
                <a:latin typeface="Helvetica" pitchFamily="2" charset="0"/>
              </a:rPr>
              <a:t>APOE</a:t>
            </a:r>
            <a:r>
              <a:rPr lang="en-AU" sz="1013" b="1" dirty="0">
                <a:latin typeface="Helvetica" pitchFamily="2" charset="0"/>
              </a:rPr>
              <a:t>,</a:t>
            </a:r>
            <a:r>
              <a:rPr lang="en-AU" sz="675" b="1" i="1" dirty="0">
                <a:latin typeface="Helvetica" pitchFamily="2" charset="0"/>
              </a:rPr>
              <a:t> CLU, CR1, PICALM, TREM2, BIN1, ABCA7, SORL1</a:t>
            </a:r>
          </a:p>
          <a:p>
            <a:r>
              <a:rPr lang="en-AU" sz="675" b="1" i="1" dirty="0">
                <a:latin typeface="Helvetica" pitchFamily="2" charset="0"/>
              </a:rPr>
              <a:t> </a:t>
            </a:r>
          </a:p>
          <a:p>
            <a:endParaRPr lang="en-AU" sz="675" b="1" i="1" dirty="0">
              <a:latin typeface="Helvetica" pitchFamily="2" charset="0"/>
            </a:endParaRPr>
          </a:p>
          <a:p>
            <a:pPr lvl="0" algn="ctr"/>
            <a:r>
              <a:rPr lang="en-AU" sz="1200" b="1" u="sng" dirty="0">
                <a:solidFill>
                  <a:prstClr val="black"/>
                </a:solidFill>
                <a:latin typeface="Helvetica" pitchFamily="2" charset="0"/>
              </a:rPr>
              <a:t>Risk Factors:</a:t>
            </a:r>
          </a:p>
          <a:p>
            <a:pPr lvl="0" algn="ctr"/>
            <a:r>
              <a:rPr lang="en-AU" sz="1125" b="1" dirty="0">
                <a:solidFill>
                  <a:prstClr val="black"/>
                </a:solidFill>
                <a:latin typeface="Helvetica" pitchFamily="2" charset="0"/>
              </a:rPr>
              <a:t>AGE, </a:t>
            </a:r>
            <a:r>
              <a:rPr lang="en-AU" sz="1125" b="1" dirty="0">
                <a:latin typeface="Helvetica" pitchFamily="2" charset="0"/>
              </a:rPr>
              <a:t>cardiovascular risk factors, </a:t>
            </a:r>
          </a:p>
          <a:p>
            <a:pPr lvl="0" algn="ctr"/>
            <a:r>
              <a:rPr lang="en-AU" sz="1125" b="1" dirty="0">
                <a:solidFill>
                  <a:prstClr val="black"/>
                </a:solidFill>
                <a:latin typeface="Helvetica" pitchFamily="2" charset="0"/>
              </a:rPr>
              <a:t>head trauma, diabetes </a:t>
            </a:r>
          </a:p>
          <a:p>
            <a:endParaRPr lang="en-AU" sz="675" b="1" i="1" dirty="0">
              <a:latin typeface="Helvetica" pitchFamily="2" charset="0"/>
            </a:endParaRPr>
          </a:p>
        </p:txBody>
      </p:sp>
      <p:sp>
        <p:nvSpPr>
          <p:cNvPr id="6" name="Rectangle 5"/>
          <p:cNvSpPr/>
          <p:nvPr/>
        </p:nvSpPr>
        <p:spPr>
          <a:xfrm>
            <a:off x="5136734" y="3006730"/>
            <a:ext cx="2113745" cy="646331"/>
          </a:xfrm>
          <a:prstGeom prst="rect">
            <a:avLst/>
          </a:prstGeom>
        </p:spPr>
        <p:txBody>
          <a:bodyPr wrap="square">
            <a:spAutoFit/>
          </a:bodyPr>
          <a:lstStyle/>
          <a:p>
            <a:pPr algn="ctr"/>
            <a:r>
              <a:rPr lang="en-AU" sz="1200" b="1" dirty="0">
                <a:latin typeface="Helvetica" pitchFamily="2" charset="0"/>
              </a:rPr>
              <a:t>Late Onset (&gt;65 years)</a:t>
            </a:r>
          </a:p>
          <a:p>
            <a:pPr algn="ctr"/>
            <a:r>
              <a:rPr lang="en-AU" sz="1200" b="1" dirty="0">
                <a:latin typeface="Helvetica" pitchFamily="2" charset="0"/>
              </a:rPr>
              <a:t>Alzheimer’s Disease</a:t>
            </a:r>
          </a:p>
          <a:p>
            <a:pPr algn="ctr"/>
            <a:r>
              <a:rPr lang="en-AU" sz="1200" b="1" dirty="0">
                <a:latin typeface="Helvetica" pitchFamily="2" charset="0"/>
              </a:rPr>
              <a:t>98%</a:t>
            </a:r>
          </a:p>
        </p:txBody>
      </p:sp>
      <p:sp>
        <p:nvSpPr>
          <p:cNvPr id="7" name="Rectangle 6"/>
          <p:cNvSpPr/>
          <p:nvPr/>
        </p:nvSpPr>
        <p:spPr>
          <a:xfrm>
            <a:off x="1594173" y="4217527"/>
            <a:ext cx="2681492" cy="1448538"/>
          </a:xfrm>
          <a:prstGeom prst="rect">
            <a:avLst/>
          </a:prstGeom>
        </p:spPr>
        <p:txBody>
          <a:bodyPr wrap="square">
            <a:spAutoFit/>
          </a:bodyPr>
          <a:lstStyle/>
          <a:p>
            <a:pPr algn="ctr"/>
            <a:r>
              <a:rPr lang="en-AU" sz="1200" b="1" dirty="0">
                <a:latin typeface="Helvetica" pitchFamily="2" charset="0"/>
              </a:rPr>
              <a:t>Familial Alzheimer’s Disease (</a:t>
            </a:r>
            <a:r>
              <a:rPr lang="en-AU" sz="1200" b="1" dirty="0" err="1">
                <a:latin typeface="Helvetica" pitchFamily="2" charset="0"/>
              </a:rPr>
              <a:t>fAD</a:t>
            </a:r>
            <a:r>
              <a:rPr lang="en-AU" sz="1200" b="1" dirty="0">
                <a:latin typeface="Helvetica" pitchFamily="2" charset="0"/>
              </a:rPr>
              <a:t>)</a:t>
            </a:r>
          </a:p>
          <a:p>
            <a:pPr algn="ctr"/>
            <a:r>
              <a:rPr lang="en-AU" sz="1050" b="1" dirty="0">
                <a:latin typeface="Helvetica" pitchFamily="2" charset="0"/>
              </a:rPr>
              <a:t>(Dominant inheritance)</a:t>
            </a:r>
          </a:p>
          <a:p>
            <a:pPr algn="ctr"/>
            <a:endParaRPr lang="en-AU" sz="1200" b="1" u="sng" dirty="0">
              <a:latin typeface="Helvetica" pitchFamily="2" charset="0"/>
            </a:endParaRPr>
          </a:p>
          <a:p>
            <a:pPr algn="ctr"/>
            <a:r>
              <a:rPr lang="en-AU" sz="1200" b="1" u="sng" dirty="0" err="1">
                <a:latin typeface="Helvetica" pitchFamily="2" charset="0"/>
              </a:rPr>
              <a:t>fAD</a:t>
            </a:r>
            <a:r>
              <a:rPr lang="en-AU" sz="1200" b="1" u="sng" dirty="0">
                <a:latin typeface="Helvetica" pitchFamily="2" charset="0"/>
              </a:rPr>
              <a:t> genes</a:t>
            </a:r>
            <a:r>
              <a:rPr lang="en-AU" sz="1200" b="1" dirty="0">
                <a:latin typeface="Helvetica" pitchFamily="2" charset="0"/>
              </a:rPr>
              <a:t>:</a:t>
            </a:r>
          </a:p>
          <a:p>
            <a:pPr algn="ctr"/>
            <a:r>
              <a:rPr lang="en-AU" sz="2025" b="1" i="1" dirty="0">
                <a:latin typeface="Helvetica" pitchFamily="2" charset="0"/>
              </a:rPr>
              <a:t>PSEN1</a:t>
            </a:r>
            <a:r>
              <a:rPr lang="en-AU" sz="1013" b="1" dirty="0">
                <a:latin typeface="Helvetica" pitchFamily="2" charset="0"/>
              </a:rPr>
              <a:t>,</a:t>
            </a:r>
            <a:r>
              <a:rPr lang="en-AU" sz="1013" b="1" i="1" dirty="0">
                <a:latin typeface="Helvetica" pitchFamily="2" charset="0"/>
              </a:rPr>
              <a:t> </a:t>
            </a:r>
            <a:r>
              <a:rPr lang="en-AU" sz="788" b="1" i="1" dirty="0">
                <a:latin typeface="Helvetica" pitchFamily="2" charset="0"/>
              </a:rPr>
              <a:t>PSEN2</a:t>
            </a:r>
            <a:r>
              <a:rPr lang="en-AU" sz="1013" b="1" dirty="0">
                <a:latin typeface="Helvetica" pitchFamily="2" charset="0"/>
              </a:rPr>
              <a:t>,</a:t>
            </a:r>
            <a:endParaRPr lang="en-AU" sz="1013" b="1" i="1" dirty="0">
              <a:latin typeface="Helvetica" pitchFamily="2" charset="0"/>
            </a:endParaRPr>
          </a:p>
          <a:p>
            <a:pPr algn="ctr"/>
            <a:r>
              <a:rPr lang="en-AU" sz="1125" b="1" i="1" dirty="0">
                <a:latin typeface="Helvetica" pitchFamily="2" charset="0"/>
              </a:rPr>
              <a:t>APP</a:t>
            </a:r>
            <a:r>
              <a:rPr lang="en-AU" sz="1013" b="1" dirty="0">
                <a:latin typeface="Helvetica" pitchFamily="2" charset="0"/>
              </a:rPr>
              <a:t>,</a:t>
            </a:r>
            <a:r>
              <a:rPr lang="en-AU" sz="1013" b="1" i="1" dirty="0">
                <a:latin typeface="Helvetica" pitchFamily="2" charset="0"/>
              </a:rPr>
              <a:t> </a:t>
            </a:r>
            <a:r>
              <a:rPr lang="en-AU" sz="788" b="1" i="1" dirty="0">
                <a:latin typeface="Helvetica" pitchFamily="2" charset="0"/>
              </a:rPr>
              <a:t>SORL1</a:t>
            </a:r>
          </a:p>
          <a:p>
            <a:pPr algn="ctr"/>
            <a:endParaRPr lang="en-AU" sz="1013" b="1" dirty="0">
              <a:latin typeface="Helvetica" pitchFamily="2" charset="0"/>
            </a:endParaRPr>
          </a:p>
        </p:txBody>
      </p:sp>
      <p:cxnSp>
        <p:nvCxnSpPr>
          <p:cNvPr id="21" name="Straight Connector 20"/>
          <p:cNvCxnSpPr/>
          <p:nvPr/>
        </p:nvCxnSpPr>
        <p:spPr>
          <a:xfrm>
            <a:off x="4512830" y="2491496"/>
            <a:ext cx="0" cy="283532"/>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4512830" y="2761470"/>
            <a:ext cx="811155" cy="282533"/>
          </a:xfrm>
          <a:prstGeom prst="straightConnector1">
            <a:avLst/>
          </a:prstGeom>
          <a:ln w="76200">
            <a:solidFill>
              <a:schemeClr val="accent2"/>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flipH="1">
            <a:off x="3701676" y="2755753"/>
            <a:ext cx="811154" cy="297953"/>
          </a:xfrm>
          <a:prstGeom prst="straightConnector1">
            <a:avLst/>
          </a:prstGeom>
          <a:ln w="76200">
            <a:solidFill>
              <a:schemeClr val="accent2"/>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2837552" y="3614054"/>
            <a:ext cx="1" cy="533478"/>
          </a:xfrm>
          <a:prstGeom prst="straightConnector1">
            <a:avLst/>
          </a:prstGeom>
          <a:ln w="76200">
            <a:solidFill>
              <a:schemeClr val="accent2"/>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a:off x="6154167" y="3601849"/>
            <a:ext cx="1" cy="536280"/>
          </a:xfrm>
          <a:prstGeom prst="straightConnector1">
            <a:avLst/>
          </a:prstGeom>
          <a:ln w="76200">
            <a:solidFill>
              <a:schemeClr val="accent2"/>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cxnSpLocks/>
          </p:cNvCxnSpPr>
          <p:nvPr/>
        </p:nvCxnSpPr>
        <p:spPr>
          <a:xfrm>
            <a:off x="3701676" y="3322071"/>
            <a:ext cx="2135311" cy="704616"/>
          </a:xfrm>
          <a:prstGeom prst="straightConnector1">
            <a:avLst/>
          </a:prstGeom>
          <a:ln w="57150" cmpd="sng">
            <a:solidFill>
              <a:schemeClr val="accent2"/>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cxnSpLocks/>
            <a:stCxn id="6" idx="1"/>
          </p:cNvCxnSpPr>
          <p:nvPr/>
        </p:nvCxnSpPr>
        <p:spPr>
          <a:xfrm flipH="1">
            <a:off x="3164473" y="3329896"/>
            <a:ext cx="1972261" cy="720424"/>
          </a:xfrm>
          <a:prstGeom prst="straightConnector1">
            <a:avLst/>
          </a:prstGeom>
          <a:ln w="28575">
            <a:solidFill>
              <a:schemeClr val="accent2"/>
            </a:solidFill>
            <a:tailEnd type="stealth" w="lg" len="lg"/>
          </a:ln>
        </p:spPr>
        <p:style>
          <a:lnRef idx="1">
            <a:schemeClr val="accent1"/>
          </a:lnRef>
          <a:fillRef idx="0">
            <a:schemeClr val="accent1"/>
          </a:fillRef>
          <a:effectRef idx="0">
            <a:schemeClr val="accent1"/>
          </a:effectRef>
          <a:fontRef idx="minor">
            <a:schemeClr val="tx1"/>
          </a:fontRef>
        </p:style>
      </p:cxnSp>
      <p:sp>
        <p:nvSpPr>
          <p:cNvPr id="2" name="Oval 1">
            <a:extLst>
              <a:ext uri="{FF2B5EF4-FFF2-40B4-BE49-F238E27FC236}">
                <a16:creationId xmlns:a16="http://schemas.microsoft.com/office/drawing/2014/main" id="{D6E3A7D5-4F32-5C4A-84CD-EA4EC3F3331F}"/>
              </a:ext>
            </a:extLst>
          </p:cNvPr>
          <p:cNvSpPr/>
          <p:nvPr/>
        </p:nvSpPr>
        <p:spPr>
          <a:xfrm>
            <a:off x="2081888" y="4620177"/>
            <a:ext cx="1659588" cy="1107831"/>
          </a:xfrm>
          <a:prstGeom prst="ellipse">
            <a:avLst/>
          </a:prstGeom>
          <a:noFill/>
          <a:ln w="444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itle 7">
            <a:extLst>
              <a:ext uri="{FF2B5EF4-FFF2-40B4-BE49-F238E27FC236}">
                <a16:creationId xmlns:a16="http://schemas.microsoft.com/office/drawing/2014/main" id="{37C12C16-101E-498E-9EFF-5421F1560898}"/>
              </a:ext>
            </a:extLst>
          </p:cNvPr>
          <p:cNvSpPr>
            <a:spLocks noGrp="1"/>
          </p:cNvSpPr>
          <p:nvPr>
            <p:ph type="title"/>
          </p:nvPr>
        </p:nvSpPr>
        <p:spPr/>
        <p:txBody>
          <a:bodyPr/>
          <a:lstStyle/>
          <a:p>
            <a:r>
              <a:rPr lang="en-AU" dirty="0"/>
              <a:t>Introduction</a:t>
            </a:r>
          </a:p>
        </p:txBody>
      </p:sp>
    </p:spTree>
    <p:extLst>
      <p:ext uri="{BB962C8B-B14F-4D97-AF65-F5344CB8AC3E}">
        <p14:creationId xmlns:p14="http://schemas.microsoft.com/office/powerpoint/2010/main" val="23977271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p:txBody>
          <a:bodyPr>
            <a:normAutofit fontScale="90000"/>
          </a:bodyPr>
          <a:lstStyle/>
          <a:p>
            <a:pPr eaLnBrk="1" hangingPunct="1">
              <a:defRPr/>
            </a:pPr>
            <a:r>
              <a:rPr lang="en-US" altLang="x-none" dirty="0">
                <a:latin typeface="+mn-lt"/>
              </a:rPr>
              <a:t>Current definition of Alzheimer’s disease (AD)</a:t>
            </a:r>
          </a:p>
        </p:txBody>
      </p:sp>
      <p:grpSp>
        <p:nvGrpSpPr>
          <p:cNvPr id="4" name="Group 3"/>
          <p:cNvGrpSpPr/>
          <p:nvPr/>
        </p:nvGrpSpPr>
        <p:grpSpPr>
          <a:xfrm>
            <a:off x="1605559" y="1847875"/>
            <a:ext cx="2672824" cy="1823729"/>
            <a:chOff x="586791" y="1256783"/>
            <a:chExt cx="3448913" cy="2431639"/>
          </a:xfrm>
        </p:grpSpPr>
        <p:pic>
          <p:nvPicPr>
            <p:cNvPr id="55299" name="Picture 2"/>
            <p:cNvPicPr>
              <a:picLocks noChangeAspect="1" noChangeArrowheads="1"/>
            </p:cNvPicPr>
            <p:nvPr/>
          </p:nvPicPr>
          <p:blipFill>
            <a:blip r:embed="rId3" cstate="screen">
              <a:extLst>
                <a:ext uri="{28A0092B-C50C-407E-A947-70E740481C1C}">
                  <a14:useLocalDpi xmlns:a14="http://schemas.microsoft.com/office/drawing/2010/main"/>
                </a:ext>
              </a:extLst>
            </a:blip>
            <a:srcRect l="3154" t="2760" r="4268" b="6000"/>
            <a:stretch>
              <a:fillRect/>
            </a:stretch>
          </p:blipFill>
          <p:spPr bwMode="auto">
            <a:xfrm>
              <a:off x="586791" y="1256784"/>
              <a:ext cx="3429862" cy="2351565"/>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pic>
        <p:sp>
          <p:nvSpPr>
            <p:cNvPr id="3" name="Rectangle 2"/>
            <p:cNvSpPr/>
            <p:nvPr/>
          </p:nvSpPr>
          <p:spPr>
            <a:xfrm>
              <a:off x="586791" y="1256783"/>
              <a:ext cx="3448913" cy="243163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itchFamily="2" charset="0"/>
              </a:endParaRPr>
            </a:p>
          </p:txBody>
        </p:sp>
      </p:grpSp>
      <p:grpSp>
        <p:nvGrpSpPr>
          <p:cNvPr id="5" name="Group 4"/>
          <p:cNvGrpSpPr/>
          <p:nvPr/>
        </p:nvGrpSpPr>
        <p:grpSpPr>
          <a:xfrm>
            <a:off x="4788795" y="1798993"/>
            <a:ext cx="2774846" cy="1872611"/>
            <a:chOff x="4520683" y="1684046"/>
            <a:chExt cx="3699795" cy="2496814"/>
          </a:xfrm>
        </p:grpSpPr>
        <p:grpSp>
          <p:nvGrpSpPr>
            <p:cNvPr id="2" name="Group 1"/>
            <p:cNvGrpSpPr/>
            <p:nvPr/>
          </p:nvGrpSpPr>
          <p:grpSpPr>
            <a:xfrm>
              <a:off x="4520683" y="1684046"/>
              <a:ext cx="3522719" cy="2439449"/>
              <a:chOff x="4340224" y="1349914"/>
              <a:chExt cx="3522719" cy="2439449"/>
            </a:xfrm>
          </p:grpSpPr>
          <p:sp>
            <p:nvSpPr>
              <p:cNvPr id="9" name="TextBox 6"/>
              <p:cNvSpPr txBox="1">
                <a:spLocks noChangeArrowheads="1"/>
              </p:cNvSpPr>
              <p:nvPr/>
            </p:nvSpPr>
            <p:spPr bwMode="auto">
              <a:xfrm>
                <a:off x="6002729" y="1349914"/>
                <a:ext cx="1550988" cy="307776"/>
              </a:xfrm>
              <a:prstGeom prst="rect">
                <a:avLst/>
              </a:prstGeom>
              <a:noFill/>
              <a:ln>
                <a:noFill/>
              </a:ln>
            </p:spPr>
            <p:txBody>
              <a:bodyPr anchor="ct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defRPr/>
                </a:pPr>
                <a:r>
                  <a:rPr lang="en-US" sz="900" dirty="0">
                    <a:latin typeface="Helvetica" pitchFamily="2" charset="0"/>
                    <a:ea typeface="Century Gothic" charset="0"/>
                    <a:cs typeface="Century Gothic" charset="0"/>
                  </a:rPr>
                  <a:t>Tau Tangles</a:t>
                </a:r>
              </a:p>
            </p:txBody>
          </p:sp>
          <p:pic>
            <p:nvPicPr>
              <p:cNvPr id="55301" name="Picture 2" descr="ADbrain.jpg"/>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a:off x="5548313" y="1629654"/>
                <a:ext cx="2314630" cy="2159709"/>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pic>
          <p:sp>
            <p:nvSpPr>
              <p:cNvPr id="11" name="Rectangle 10"/>
              <p:cNvSpPr>
                <a:spLocks noChangeArrowheads="1"/>
              </p:cNvSpPr>
              <p:nvPr/>
            </p:nvSpPr>
            <p:spPr bwMode="auto">
              <a:xfrm flipH="1">
                <a:off x="6738302" y="1599491"/>
                <a:ext cx="45719" cy="437010"/>
              </a:xfrm>
              <a:prstGeom prst="rect">
                <a:avLst/>
              </a:prstGeom>
              <a:solidFill>
                <a:srgbClr val="000000"/>
              </a:solidFill>
              <a:ln>
                <a:noFill/>
              </a:ln>
              <a:effectLst>
                <a:outerShdw blurRad="40000" dist="23000" dir="5400000" rotWithShape="0">
                  <a:srgbClr val="00000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Palatino Linotype" charset="0"/>
                    <a:ea typeface="ＭＳ Ｐゴシック" charset="-128"/>
                  </a:defRPr>
                </a:lvl1pPr>
                <a:lvl2pPr marL="742950" indent="-285750">
                  <a:defRPr sz="2400">
                    <a:solidFill>
                      <a:schemeClr val="tx1"/>
                    </a:solidFill>
                    <a:latin typeface="Palatino Linotype" charset="0"/>
                    <a:ea typeface="ＭＳ Ｐゴシック" charset="-128"/>
                  </a:defRPr>
                </a:lvl2pPr>
                <a:lvl3pPr marL="1143000" indent="-228600">
                  <a:defRPr sz="2400">
                    <a:solidFill>
                      <a:schemeClr val="tx1"/>
                    </a:solidFill>
                    <a:latin typeface="Palatino Linotype" charset="0"/>
                    <a:ea typeface="ＭＳ Ｐゴシック" charset="-128"/>
                  </a:defRPr>
                </a:lvl3pPr>
                <a:lvl4pPr marL="1600200" indent="-228600">
                  <a:defRPr sz="2400">
                    <a:solidFill>
                      <a:schemeClr val="tx1"/>
                    </a:solidFill>
                    <a:latin typeface="Palatino Linotype" charset="0"/>
                    <a:ea typeface="ＭＳ Ｐゴシック" charset="-128"/>
                  </a:defRPr>
                </a:lvl4pPr>
                <a:lvl5pPr marL="2057400" indent="-228600">
                  <a:defRPr sz="2400">
                    <a:solidFill>
                      <a:schemeClr val="tx1"/>
                    </a:solidFill>
                    <a:latin typeface="Palatino Linotype"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Palatino Linotype"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Palatino Linotype"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Palatino Linotype"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Palatino Linotype" charset="0"/>
                    <a:ea typeface="ＭＳ Ｐゴシック" charset="-128"/>
                  </a:defRPr>
                </a:lvl9pPr>
              </a:lstStyle>
              <a:p>
                <a:pPr algn="ctr" eaLnBrk="1" hangingPunct="1">
                  <a:defRPr/>
                </a:pPr>
                <a:endParaRPr lang="x-none" altLang="x-none" sz="1350">
                  <a:latin typeface="Helvetica" pitchFamily="2" charset="0"/>
                </a:endParaRPr>
              </a:p>
            </p:txBody>
          </p:sp>
          <p:sp>
            <p:nvSpPr>
              <p:cNvPr id="12" name="Rectangle 11"/>
              <p:cNvSpPr/>
              <p:nvPr/>
            </p:nvSpPr>
            <p:spPr>
              <a:xfrm>
                <a:off x="5549900" y="2036501"/>
                <a:ext cx="463103" cy="45719"/>
              </a:xfrm>
              <a:prstGeom prst="rect">
                <a:avLst/>
              </a:prstGeom>
              <a:solidFill>
                <a:srgbClr val="000000"/>
              </a:solidFill>
              <a:ln w="6350" cmpd="sng">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solidFill>
                    <a:schemeClr val="tx1"/>
                  </a:solidFill>
                  <a:latin typeface="Helvetica" pitchFamily="2" charset="0"/>
                  <a:ea typeface="ＭＳ Ｐゴシック" charset="0"/>
                  <a:cs typeface="ＭＳ Ｐゴシック" charset="0"/>
                </a:endParaRPr>
              </a:p>
            </p:txBody>
          </p:sp>
          <p:sp>
            <p:nvSpPr>
              <p:cNvPr id="13" name="Rectangle 12"/>
              <p:cNvSpPr/>
              <p:nvPr/>
            </p:nvSpPr>
            <p:spPr>
              <a:xfrm>
                <a:off x="5476395" y="3251172"/>
                <a:ext cx="571500" cy="46038"/>
              </a:xfrm>
              <a:prstGeom prst="rect">
                <a:avLst/>
              </a:prstGeom>
              <a:solidFill>
                <a:srgbClr val="00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solidFill>
                    <a:schemeClr val="tx1"/>
                  </a:solidFill>
                  <a:latin typeface="Helvetica" pitchFamily="2" charset="0"/>
                  <a:ea typeface="ＭＳ Ｐゴシック" charset="0"/>
                  <a:cs typeface="ＭＳ Ｐゴシック" charset="0"/>
                </a:endParaRPr>
              </a:p>
            </p:txBody>
          </p:sp>
          <p:sp>
            <p:nvSpPr>
              <p:cNvPr id="15" name="Rectangle 14"/>
              <p:cNvSpPr/>
              <p:nvPr/>
            </p:nvSpPr>
            <p:spPr>
              <a:xfrm>
                <a:off x="5387975" y="2853616"/>
                <a:ext cx="522288" cy="46038"/>
              </a:xfrm>
              <a:prstGeom prst="rect">
                <a:avLst/>
              </a:prstGeom>
              <a:solidFill>
                <a:srgbClr val="000000"/>
              </a:solidFill>
              <a:ln w="6350" cmpd="sng">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solidFill>
                    <a:schemeClr val="tx1"/>
                  </a:solidFill>
                  <a:latin typeface="Helvetica" pitchFamily="2" charset="0"/>
                  <a:ea typeface="ＭＳ Ｐゴシック" charset="0"/>
                  <a:cs typeface="ＭＳ Ｐゴシック" charset="0"/>
                </a:endParaRPr>
              </a:p>
            </p:txBody>
          </p:sp>
          <p:sp>
            <p:nvSpPr>
              <p:cNvPr id="16" name="TextBox 15"/>
              <p:cNvSpPr txBox="1">
                <a:spLocks noChangeArrowheads="1"/>
              </p:cNvSpPr>
              <p:nvPr/>
            </p:nvSpPr>
            <p:spPr bwMode="auto">
              <a:xfrm>
                <a:off x="4340224" y="2537670"/>
                <a:ext cx="1550988" cy="492443"/>
              </a:xfrm>
              <a:prstGeom prst="rect">
                <a:avLst/>
              </a:prstGeom>
              <a:noFill/>
              <a:ln>
                <a:noFill/>
              </a:ln>
            </p:spPr>
            <p:txBody>
              <a:bodyPr anchor="ct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defRPr/>
                </a:pPr>
                <a:r>
                  <a:rPr lang="en-US" sz="900" dirty="0">
                    <a:latin typeface="Helvetica" pitchFamily="2" charset="0"/>
                    <a:ea typeface="Century Gothic" charset="0"/>
                    <a:cs typeface="Century Gothic" charset="0"/>
                  </a:rPr>
                  <a:t>Dying</a:t>
                </a:r>
              </a:p>
              <a:p>
                <a:pPr algn="ctr" eaLnBrk="1" hangingPunct="1">
                  <a:defRPr/>
                </a:pPr>
                <a:r>
                  <a:rPr lang="en-US" sz="900" dirty="0">
                    <a:latin typeface="Helvetica" pitchFamily="2" charset="0"/>
                    <a:ea typeface="Century Gothic" charset="0"/>
                    <a:cs typeface="Century Gothic" charset="0"/>
                  </a:rPr>
                  <a:t>neuron</a:t>
                </a:r>
              </a:p>
            </p:txBody>
          </p:sp>
          <p:sp>
            <p:nvSpPr>
              <p:cNvPr id="17" name="TextBox 16"/>
              <p:cNvSpPr txBox="1">
                <a:spLocks noChangeArrowheads="1"/>
              </p:cNvSpPr>
              <p:nvPr/>
            </p:nvSpPr>
            <p:spPr bwMode="auto">
              <a:xfrm>
                <a:off x="4340225" y="3027012"/>
                <a:ext cx="1550987" cy="492443"/>
              </a:xfrm>
              <a:prstGeom prst="rect">
                <a:avLst/>
              </a:prstGeom>
              <a:noFill/>
              <a:ln>
                <a:noFill/>
              </a:ln>
            </p:spPr>
            <p:txBody>
              <a:bodyPr anchor="ct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defRPr/>
                </a:pPr>
                <a:r>
                  <a:rPr lang="en-US" sz="900" dirty="0">
                    <a:latin typeface="Helvetica" pitchFamily="2" charset="0"/>
                    <a:ea typeface="Century Gothic" charset="0"/>
                    <a:cs typeface="Century Gothic" charset="0"/>
                  </a:rPr>
                  <a:t>Healthy</a:t>
                </a:r>
              </a:p>
              <a:p>
                <a:pPr algn="ctr" eaLnBrk="1" hangingPunct="1">
                  <a:defRPr/>
                </a:pPr>
                <a:r>
                  <a:rPr lang="en-US" sz="900" dirty="0">
                    <a:latin typeface="Helvetica" pitchFamily="2" charset="0"/>
                    <a:ea typeface="Century Gothic" charset="0"/>
                    <a:cs typeface="Century Gothic" charset="0"/>
                  </a:rPr>
                  <a:t>neuron</a:t>
                </a:r>
              </a:p>
            </p:txBody>
          </p:sp>
          <p:sp>
            <p:nvSpPr>
              <p:cNvPr id="55308" name="TextBox 6"/>
              <p:cNvSpPr txBox="1">
                <a:spLocks noChangeArrowheads="1"/>
              </p:cNvSpPr>
              <p:nvPr/>
            </p:nvSpPr>
            <p:spPr bwMode="auto">
              <a:xfrm>
                <a:off x="4359276" y="1802607"/>
                <a:ext cx="1550987"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a:solidFill>
                      <a:schemeClr val="tx1"/>
                    </a:solidFill>
                    <a:latin typeface="Palatino Linotype" charset="0"/>
                    <a:ea typeface="ＭＳ Ｐゴシック" charset="-128"/>
                  </a:defRPr>
                </a:lvl1pPr>
                <a:lvl2pPr marL="742950" indent="-285750">
                  <a:defRPr>
                    <a:solidFill>
                      <a:schemeClr val="tx1"/>
                    </a:solidFill>
                    <a:latin typeface="Palatino Linotype" charset="0"/>
                    <a:ea typeface="ＭＳ Ｐゴシック" charset="-128"/>
                  </a:defRPr>
                </a:lvl2pPr>
                <a:lvl3pPr marL="1143000" indent="-228600">
                  <a:defRPr>
                    <a:solidFill>
                      <a:schemeClr val="tx1"/>
                    </a:solidFill>
                    <a:latin typeface="Palatino Linotype" charset="0"/>
                    <a:ea typeface="ＭＳ Ｐゴシック" charset="-128"/>
                  </a:defRPr>
                </a:lvl3pPr>
                <a:lvl4pPr marL="1600200" indent="-228600">
                  <a:defRPr>
                    <a:solidFill>
                      <a:schemeClr val="tx1"/>
                    </a:solidFill>
                    <a:latin typeface="Palatino Linotype" charset="0"/>
                    <a:ea typeface="ＭＳ Ｐゴシック" charset="-128"/>
                  </a:defRPr>
                </a:lvl4pPr>
                <a:lvl5pPr marL="2057400" indent="-228600">
                  <a:defRPr>
                    <a:solidFill>
                      <a:schemeClr val="tx1"/>
                    </a:solidFill>
                    <a:latin typeface="Palatino Linotype" charset="0"/>
                    <a:ea typeface="ＭＳ Ｐゴシック" charset="-128"/>
                  </a:defRPr>
                </a:lvl5pPr>
                <a:lvl6pPr marL="2514600" indent="-228600" defTabSz="457200" eaLnBrk="0" fontAlgn="base" hangingPunct="0">
                  <a:spcBef>
                    <a:spcPct val="0"/>
                  </a:spcBef>
                  <a:spcAft>
                    <a:spcPct val="0"/>
                  </a:spcAft>
                  <a:defRPr>
                    <a:solidFill>
                      <a:schemeClr val="tx1"/>
                    </a:solidFill>
                    <a:latin typeface="Palatino Linotype" charset="0"/>
                    <a:ea typeface="ＭＳ Ｐゴシック" charset="-128"/>
                  </a:defRPr>
                </a:lvl6pPr>
                <a:lvl7pPr marL="2971800" indent="-228600" defTabSz="457200" eaLnBrk="0" fontAlgn="base" hangingPunct="0">
                  <a:spcBef>
                    <a:spcPct val="0"/>
                  </a:spcBef>
                  <a:spcAft>
                    <a:spcPct val="0"/>
                  </a:spcAft>
                  <a:defRPr>
                    <a:solidFill>
                      <a:schemeClr val="tx1"/>
                    </a:solidFill>
                    <a:latin typeface="Palatino Linotype" charset="0"/>
                    <a:ea typeface="ＭＳ Ｐゴシック" charset="-128"/>
                  </a:defRPr>
                </a:lvl7pPr>
                <a:lvl8pPr marL="3429000" indent="-228600" defTabSz="457200" eaLnBrk="0" fontAlgn="base" hangingPunct="0">
                  <a:spcBef>
                    <a:spcPct val="0"/>
                  </a:spcBef>
                  <a:spcAft>
                    <a:spcPct val="0"/>
                  </a:spcAft>
                  <a:defRPr>
                    <a:solidFill>
                      <a:schemeClr val="tx1"/>
                    </a:solidFill>
                    <a:latin typeface="Palatino Linotype" charset="0"/>
                    <a:ea typeface="ＭＳ Ｐゴシック" charset="-128"/>
                  </a:defRPr>
                </a:lvl8pPr>
                <a:lvl9pPr marL="3886200" indent="-228600" defTabSz="457200" eaLnBrk="0" fontAlgn="base" hangingPunct="0">
                  <a:spcBef>
                    <a:spcPct val="0"/>
                  </a:spcBef>
                  <a:spcAft>
                    <a:spcPct val="0"/>
                  </a:spcAft>
                  <a:defRPr>
                    <a:solidFill>
                      <a:schemeClr val="tx1"/>
                    </a:solidFill>
                    <a:latin typeface="Palatino Linotype" charset="0"/>
                    <a:ea typeface="ＭＳ Ｐゴシック" charset="-128"/>
                  </a:defRPr>
                </a:lvl9pPr>
              </a:lstStyle>
              <a:p>
                <a:pPr algn="ctr"/>
                <a:r>
                  <a:rPr lang="en-US" altLang="en-US" sz="900" b="1" dirty="0">
                    <a:latin typeface="Helvetica" pitchFamily="2" charset="0"/>
                    <a:ea typeface="Century Gothic" charset="0"/>
                    <a:cs typeface="Century Gothic" charset="0"/>
                  </a:rPr>
                  <a:t>Amyloid</a:t>
                </a:r>
                <a:r>
                  <a:rPr lang="el-GR" sz="900" b="1" dirty="0">
                    <a:latin typeface="Helvetica" pitchFamily="2" charset="0"/>
                    <a:ea typeface="Century Gothic" charset="0"/>
                    <a:cs typeface="Century Gothic" charset="0"/>
                  </a:rPr>
                  <a:t>β </a:t>
                </a:r>
                <a:endParaRPr lang="en-AU" sz="900" b="1" dirty="0">
                  <a:latin typeface="Helvetica" pitchFamily="2" charset="0"/>
                  <a:ea typeface="Century Gothic" charset="0"/>
                  <a:cs typeface="Century Gothic" charset="0"/>
                </a:endParaRPr>
              </a:p>
              <a:p>
                <a:pPr algn="ctr"/>
                <a:r>
                  <a:rPr lang="en-US" altLang="en-US" sz="900" b="1" dirty="0">
                    <a:latin typeface="Helvetica" pitchFamily="2" charset="0"/>
                    <a:ea typeface="Century Gothic" charset="0"/>
                    <a:cs typeface="Century Gothic" charset="0"/>
                  </a:rPr>
                  <a:t>aggregates</a:t>
                </a:r>
              </a:p>
            </p:txBody>
          </p:sp>
        </p:grpSp>
        <p:sp>
          <p:nvSpPr>
            <p:cNvPr id="18" name="Rectangle 17"/>
            <p:cNvSpPr/>
            <p:nvPr/>
          </p:nvSpPr>
          <p:spPr>
            <a:xfrm>
              <a:off x="4771565" y="1749221"/>
              <a:ext cx="3448913" cy="243163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itchFamily="2" charset="0"/>
              </a:endParaRPr>
            </a:p>
          </p:txBody>
        </p:sp>
      </p:grpSp>
      <p:sp>
        <p:nvSpPr>
          <p:cNvPr id="25" name="Rectangle 24"/>
          <p:cNvSpPr/>
          <p:nvPr/>
        </p:nvSpPr>
        <p:spPr>
          <a:xfrm>
            <a:off x="1611144" y="3819571"/>
            <a:ext cx="2672824" cy="1869233"/>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AU" sz="1200" b="1" dirty="0">
                <a:solidFill>
                  <a:schemeClr val="tx1"/>
                </a:solidFill>
                <a:latin typeface="Helvetica" pitchFamily="2" charset="0"/>
                <a:ea typeface="Century Gothic" charset="0"/>
                <a:cs typeface="Century Gothic" charset="0"/>
              </a:rPr>
              <a:t>Amyloid</a:t>
            </a:r>
            <a:r>
              <a:rPr lang="el-GR" sz="1200" b="1" dirty="0">
                <a:solidFill>
                  <a:schemeClr val="tx1"/>
                </a:solidFill>
                <a:latin typeface="Helvetica" pitchFamily="2" charset="0"/>
                <a:ea typeface="Century Gothic" charset="0"/>
                <a:cs typeface="Century Gothic" charset="0"/>
              </a:rPr>
              <a:t>β</a:t>
            </a:r>
            <a:r>
              <a:rPr lang="en-AU" sz="1200" b="1" dirty="0">
                <a:solidFill>
                  <a:schemeClr val="tx1"/>
                </a:solidFill>
                <a:latin typeface="Helvetica" pitchFamily="2" charset="0"/>
                <a:ea typeface="Century Gothic" charset="0"/>
                <a:cs typeface="Century Gothic" charset="0"/>
              </a:rPr>
              <a:t> in Alzheimer’s disease:</a:t>
            </a:r>
            <a:endParaRPr lang="en-US" sz="1200" b="1" dirty="0">
              <a:solidFill>
                <a:schemeClr val="tx1"/>
              </a:solidFill>
              <a:latin typeface="Helvetica" pitchFamily="2" charset="0"/>
              <a:ea typeface="Century Gothic" charset="0"/>
              <a:cs typeface="Century Gothic" charset="0"/>
            </a:endParaRPr>
          </a:p>
          <a:p>
            <a:pPr marL="214313" indent="-214313">
              <a:buFont typeface="Arial" panose="020B0604020202020204" pitchFamily="34" charset="0"/>
              <a:buChar char="•"/>
            </a:pPr>
            <a:r>
              <a:rPr lang="en-US" sz="1200" dirty="0">
                <a:solidFill>
                  <a:schemeClr val="tx1"/>
                </a:solidFill>
                <a:latin typeface="Helvetica" pitchFamily="2" charset="0"/>
                <a:ea typeface="Century Gothic" charset="0"/>
                <a:cs typeface="Century Gothic" charset="0"/>
              </a:rPr>
              <a:t>A</a:t>
            </a:r>
            <a:r>
              <a:rPr lang="el-GR" sz="1200" dirty="0">
                <a:solidFill>
                  <a:schemeClr val="tx1"/>
                </a:solidFill>
                <a:latin typeface="Helvetica" pitchFamily="2" charset="0"/>
                <a:ea typeface="Century Gothic" charset="0"/>
                <a:cs typeface="Century Gothic" charset="0"/>
              </a:rPr>
              <a:t>β</a:t>
            </a:r>
            <a:r>
              <a:rPr lang="en-AU" sz="1200" dirty="0">
                <a:solidFill>
                  <a:schemeClr val="tx1"/>
                </a:solidFill>
                <a:latin typeface="Helvetica" pitchFamily="2" charset="0"/>
                <a:ea typeface="Century Gothic" charset="0"/>
                <a:cs typeface="Century Gothic" charset="0"/>
              </a:rPr>
              <a:t> oligomers are neuro</a:t>
            </a:r>
            <a:r>
              <a:rPr lang="en-US" sz="1200" dirty="0">
                <a:solidFill>
                  <a:schemeClr val="tx1"/>
                </a:solidFill>
                <a:latin typeface="Helvetica" pitchFamily="2" charset="0"/>
                <a:ea typeface="Century Gothic" charset="0"/>
                <a:cs typeface="Century Gothic" charset="0"/>
              </a:rPr>
              <a:t>toxic</a:t>
            </a:r>
          </a:p>
          <a:p>
            <a:pPr marL="214313" indent="-214313">
              <a:buFont typeface="Arial" charset="0"/>
              <a:buChar char="•"/>
            </a:pPr>
            <a:r>
              <a:rPr lang="en-US" sz="1200" dirty="0">
                <a:solidFill>
                  <a:schemeClr val="tx1"/>
                </a:solidFill>
                <a:latin typeface="Helvetica" pitchFamily="2" charset="0"/>
                <a:ea typeface="Century Gothic" charset="0"/>
                <a:cs typeface="Century Gothic" charset="0"/>
              </a:rPr>
              <a:t>A</a:t>
            </a:r>
            <a:r>
              <a:rPr lang="el-GR" sz="1200" dirty="0">
                <a:solidFill>
                  <a:schemeClr val="tx1"/>
                </a:solidFill>
                <a:latin typeface="Helvetica" pitchFamily="2" charset="0"/>
                <a:ea typeface="Century Gothic" charset="0"/>
                <a:cs typeface="Century Gothic" charset="0"/>
              </a:rPr>
              <a:t>β</a:t>
            </a:r>
            <a:r>
              <a:rPr lang="en-AU" sz="1200" dirty="0">
                <a:solidFill>
                  <a:schemeClr val="tx1"/>
                </a:solidFill>
                <a:latin typeface="Helvetica" pitchFamily="2" charset="0"/>
                <a:ea typeface="Century Gothic" charset="0"/>
                <a:cs typeface="Century Gothic" charset="0"/>
              </a:rPr>
              <a:t> </a:t>
            </a:r>
            <a:r>
              <a:rPr lang="en-US" sz="1200" dirty="0">
                <a:solidFill>
                  <a:schemeClr val="tx1"/>
                </a:solidFill>
                <a:latin typeface="Helvetica" pitchFamily="2" charset="0"/>
                <a:ea typeface="Century Gothic" charset="0"/>
                <a:cs typeface="Century Gothic" charset="0"/>
              </a:rPr>
              <a:t>levels increase ~20 years before disease onset</a:t>
            </a:r>
          </a:p>
          <a:p>
            <a:pPr marL="214313" indent="-214313">
              <a:buFont typeface="Arial" charset="0"/>
              <a:buChar char="•"/>
            </a:pPr>
            <a:r>
              <a:rPr lang="en-US" sz="1200" b="1" dirty="0">
                <a:solidFill>
                  <a:schemeClr val="tx1"/>
                </a:solidFill>
                <a:latin typeface="Helvetica" pitchFamily="2" charset="0"/>
                <a:ea typeface="Century Gothic" charset="0"/>
                <a:cs typeface="Century Gothic" charset="0"/>
              </a:rPr>
              <a:t>Mutations in the genes causing familial Alzheimer’s disease can alter the production of A</a:t>
            </a:r>
            <a:r>
              <a:rPr lang="el-GR" sz="1200" b="1" dirty="0">
                <a:solidFill>
                  <a:schemeClr val="tx1"/>
                </a:solidFill>
                <a:latin typeface="Helvetica" pitchFamily="2" charset="0"/>
                <a:ea typeface="Century Gothic" charset="0"/>
                <a:cs typeface="Century Gothic" charset="0"/>
              </a:rPr>
              <a:t>β</a:t>
            </a:r>
            <a:endParaRPr lang="en-US" sz="1200" b="1" dirty="0">
              <a:solidFill>
                <a:schemeClr val="tx1"/>
              </a:solidFill>
              <a:latin typeface="Helvetica" pitchFamily="2" charset="0"/>
              <a:ea typeface="Century Gothic" charset="0"/>
              <a:cs typeface="Century Gothic" charset="0"/>
            </a:endParaRPr>
          </a:p>
          <a:p>
            <a:pPr algn="ctr"/>
            <a:endParaRPr lang="en-US" dirty="0">
              <a:latin typeface="Helvetica" pitchFamily="2" charset="0"/>
            </a:endParaRPr>
          </a:p>
        </p:txBody>
      </p:sp>
      <p:sp>
        <p:nvSpPr>
          <p:cNvPr id="35" name="Rectangle 34"/>
          <p:cNvSpPr/>
          <p:nvPr/>
        </p:nvSpPr>
        <p:spPr>
          <a:xfrm>
            <a:off x="4976956" y="3819571"/>
            <a:ext cx="2586685" cy="1869233"/>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00" b="1" dirty="0">
              <a:solidFill>
                <a:schemeClr val="tx1"/>
              </a:solidFill>
              <a:latin typeface="Helvetica" pitchFamily="2" charset="0"/>
              <a:ea typeface="Century Gothic" charset="0"/>
              <a:cs typeface="Century Gothic" charset="0"/>
            </a:endParaRPr>
          </a:p>
          <a:p>
            <a:r>
              <a:rPr lang="en-US" sz="1200" b="1" dirty="0">
                <a:solidFill>
                  <a:schemeClr val="tx1"/>
                </a:solidFill>
                <a:latin typeface="Helvetica" pitchFamily="2" charset="0"/>
                <a:ea typeface="Century Gothic" charset="0"/>
                <a:cs typeface="Century Gothic" charset="0"/>
              </a:rPr>
              <a:t>Many brain pathologies:</a:t>
            </a:r>
            <a:endParaRPr lang="en-US" sz="1200" dirty="0">
              <a:solidFill>
                <a:schemeClr val="tx1"/>
              </a:solidFill>
              <a:latin typeface="Helvetica" pitchFamily="2" charset="0"/>
              <a:ea typeface="Century Gothic" charset="0"/>
              <a:cs typeface="Century Gothic" charset="0"/>
            </a:endParaRPr>
          </a:p>
          <a:p>
            <a:pPr marL="214313" indent="-214313">
              <a:buFont typeface="Arial" charset="0"/>
              <a:buChar char="•"/>
            </a:pPr>
            <a:r>
              <a:rPr lang="en-US" sz="1200" dirty="0">
                <a:solidFill>
                  <a:schemeClr val="tx1"/>
                </a:solidFill>
                <a:latin typeface="Helvetica" pitchFamily="2" charset="0"/>
                <a:ea typeface="Century Gothic" charset="0"/>
                <a:cs typeface="Century Gothic" charset="0"/>
              </a:rPr>
              <a:t>Vascular dysregulation</a:t>
            </a:r>
          </a:p>
          <a:p>
            <a:pPr marL="214313" indent="-214313">
              <a:buFont typeface="Arial" charset="0"/>
              <a:buChar char="•"/>
            </a:pPr>
            <a:r>
              <a:rPr lang="en-US" sz="1200" dirty="0">
                <a:solidFill>
                  <a:schemeClr val="tx1"/>
                </a:solidFill>
                <a:latin typeface="Helvetica" pitchFamily="2" charset="0"/>
                <a:ea typeface="Century Gothic" charset="0"/>
                <a:cs typeface="Century Gothic" charset="0"/>
              </a:rPr>
              <a:t>Mitochondrial dysfunction</a:t>
            </a:r>
          </a:p>
          <a:p>
            <a:pPr marL="214313" indent="-214313">
              <a:buFont typeface="Arial" charset="0"/>
              <a:buChar char="•"/>
            </a:pPr>
            <a:r>
              <a:rPr lang="en-US" sz="1200" dirty="0">
                <a:solidFill>
                  <a:schemeClr val="tx1"/>
                </a:solidFill>
                <a:latin typeface="Helvetica" pitchFamily="2" charset="0"/>
                <a:ea typeface="Century Gothic" charset="0"/>
                <a:cs typeface="Century Gothic" charset="0"/>
              </a:rPr>
              <a:t>Altered glucose metabolism</a:t>
            </a:r>
          </a:p>
          <a:p>
            <a:pPr marL="214313" indent="-214313">
              <a:buFont typeface="Arial" charset="0"/>
              <a:buChar char="•"/>
            </a:pPr>
            <a:r>
              <a:rPr lang="en-US" sz="1200" dirty="0">
                <a:solidFill>
                  <a:schemeClr val="tx1"/>
                </a:solidFill>
                <a:latin typeface="Helvetica" pitchFamily="2" charset="0"/>
                <a:ea typeface="Century Gothic" charset="0"/>
                <a:cs typeface="Century Gothic" charset="0"/>
              </a:rPr>
              <a:t>Inflammation</a:t>
            </a:r>
          </a:p>
          <a:p>
            <a:pPr marL="214313" indent="-214313">
              <a:buFont typeface="Arial" charset="0"/>
              <a:buChar char="•"/>
            </a:pPr>
            <a:r>
              <a:rPr lang="en-US" sz="1200" b="1" dirty="0">
                <a:solidFill>
                  <a:schemeClr val="tx1"/>
                </a:solidFill>
                <a:latin typeface="Helvetica" pitchFamily="2" charset="0"/>
                <a:ea typeface="Century Gothic" charset="0"/>
                <a:cs typeface="Century Gothic" charset="0"/>
              </a:rPr>
              <a:t>Structural &amp; functional brain changes observed in young pre-pathology </a:t>
            </a:r>
            <a:r>
              <a:rPr lang="en-US" sz="1200" b="1" i="1" dirty="0">
                <a:solidFill>
                  <a:schemeClr val="tx1"/>
                </a:solidFill>
                <a:latin typeface="Helvetica" pitchFamily="2" charset="0"/>
                <a:ea typeface="Century Gothic" charset="0"/>
                <a:cs typeface="Century Gothic" charset="0"/>
              </a:rPr>
              <a:t>PSEN1</a:t>
            </a:r>
            <a:r>
              <a:rPr lang="en-US" sz="1200" b="1" dirty="0">
                <a:solidFill>
                  <a:schemeClr val="tx1"/>
                </a:solidFill>
                <a:latin typeface="Helvetica" pitchFamily="2" charset="0"/>
                <a:ea typeface="Century Gothic" charset="0"/>
                <a:cs typeface="Century Gothic" charset="0"/>
              </a:rPr>
              <a:t> mutation carriers</a:t>
            </a:r>
          </a:p>
          <a:p>
            <a:pPr algn="ctr"/>
            <a:endParaRPr lang="en-US" dirty="0">
              <a:latin typeface="Helvetica" pitchFamily="2" charset="0"/>
            </a:endParaRPr>
          </a:p>
        </p:txBody>
      </p:sp>
    </p:spTree>
    <p:extLst>
      <p:ext uri="{BB962C8B-B14F-4D97-AF65-F5344CB8AC3E}">
        <p14:creationId xmlns:p14="http://schemas.microsoft.com/office/powerpoint/2010/main" val="21183223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95AD1-6CE2-47F2-A144-907084809645}"/>
              </a:ext>
            </a:extLst>
          </p:cNvPr>
          <p:cNvSpPr>
            <a:spLocks noGrp="1"/>
          </p:cNvSpPr>
          <p:nvPr>
            <p:ph type="title"/>
          </p:nvPr>
        </p:nvSpPr>
        <p:spPr/>
        <p:txBody>
          <a:bodyPr/>
          <a:lstStyle/>
          <a:p>
            <a:r>
              <a:rPr lang="en-AU" dirty="0"/>
              <a:t>Why Zebrafish?</a:t>
            </a:r>
          </a:p>
        </p:txBody>
      </p:sp>
      <p:sp>
        <p:nvSpPr>
          <p:cNvPr id="3" name="Content Placeholder 2">
            <a:extLst>
              <a:ext uri="{FF2B5EF4-FFF2-40B4-BE49-F238E27FC236}">
                <a16:creationId xmlns:a16="http://schemas.microsoft.com/office/drawing/2014/main" id="{1D0A0990-9E67-47D3-940E-1A998B5FC3AB}"/>
              </a:ext>
            </a:extLst>
          </p:cNvPr>
          <p:cNvSpPr>
            <a:spLocks noGrp="1"/>
          </p:cNvSpPr>
          <p:nvPr>
            <p:ph idx="1"/>
          </p:nvPr>
        </p:nvSpPr>
        <p:spPr/>
        <p:txBody>
          <a:bodyPr/>
          <a:lstStyle/>
          <a:p>
            <a:r>
              <a:rPr lang="en-AU" dirty="0"/>
              <a:t>Transgenic and “knock-in” Mouse models of </a:t>
            </a:r>
            <a:r>
              <a:rPr lang="en-AU" dirty="0" err="1"/>
              <a:t>EOfAD</a:t>
            </a:r>
            <a:r>
              <a:rPr lang="en-AU" dirty="0"/>
              <a:t> mutations have not shown the desired </a:t>
            </a:r>
            <a:r>
              <a:rPr lang="en-AU" dirty="0" err="1"/>
              <a:t>histopathologies</a:t>
            </a:r>
            <a:r>
              <a:rPr lang="en-AU" dirty="0"/>
              <a:t>.</a:t>
            </a:r>
          </a:p>
          <a:p>
            <a:r>
              <a:rPr lang="en-AU" dirty="0"/>
              <a:t>AIM: To create a genetic state as similar as possible to the </a:t>
            </a:r>
            <a:r>
              <a:rPr lang="en-AU" dirty="0" err="1"/>
              <a:t>EOfAD</a:t>
            </a:r>
            <a:r>
              <a:rPr lang="en-AU" dirty="0"/>
              <a:t> state in humans.</a:t>
            </a:r>
          </a:p>
          <a:p>
            <a:pPr lvl="1"/>
            <a:r>
              <a:rPr lang="en-AU" dirty="0" err="1"/>
              <a:t>Histopathologies</a:t>
            </a:r>
            <a:r>
              <a:rPr lang="en-AU" dirty="0"/>
              <a:t> central to the disease process, i.e. amyloid plaques &amp; neurofibrillary tau tangles</a:t>
            </a:r>
          </a:p>
          <a:p>
            <a:endParaRPr lang="en-AU" dirty="0"/>
          </a:p>
        </p:txBody>
      </p:sp>
      <p:sp>
        <p:nvSpPr>
          <p:cNvPr id="4" name="Slide Number Placeholder 3">
            <a:extLst>
              <a:ext uri="{FF2B5EF4-FFF2-40B4-BE49-F238E27FC236}">
                <a16:creationId xmlns:a16="http://schemas.microsoft.com/office/drawing/2014/main" id="{0D9EE4A7-700A-49B4-9782-B14719F890B3}"/>
              </a:ext>
            </a:extLst>
          </p:cNvPr>
          <p:cNvSpPr>
            <a:spLocks noGrp="1"/>
          </p:cNvSpPr>
          <p:nvPr>
            <p:ph type="sldNum" sz="quarter" idx="11"/>
          </p:nvPr>
        </p:nvSpPr>
        <p:spPr/>
        <p:txBody>
          <a:bodyPr/>
          <a:lstStyle/>
          <a:p>
            <a:fld id="{DBF5BB59-8A11-4DB9-B482-1CDF65FBD5BB}" type="slidenum">
              <a:rPr lang="en-US" altLang="en-US" smtClean="0"/>
              <a:pPr/>
              <a:t>4</a:t>
            </a:fld>
            <a:endParaRPr lang="en-US" altLang="en-US"/>
          </a:p>
        </p:txBody>
      </p:sp>
    </p:spTree>
    <p:extLst>
      <p:ext uri="{BB962C8B-B14F-4D97-AF65-F5344CB8AC3E}">
        <p14:creationId xmlns:p14="http://schemas.microsoft.com/office/powerpoint/2010/main" val="11864953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999BB7F-4EDB-F646-BB40-F4D1A686706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45734" y="1701014"/>
            <a:ext cx="5369834" cy="3644509"/>
          </a:xfrm>
          <a:prstGeom prst="rect">
            <a:avLst/>
          </a:prstGeom>
        </p:spPr>
      </p:pic>
      <p:sp>
        <p:nvSpPr>
          <p:cNvPr id="2" name="Rectangle 1"/>
          <p:cNvSpPr/>
          <p:nvPr/>
        </p:nvSpPr>
        <p:spPr>
          <a:xfrm>
            <a:off x="1555299" y="1975012"/>
            <a:ext cx="676531" cy="577081"/>
          </a:xfrm>
          <a:prstGeom prst="rect">
            <a:avLst/>
          </a:prstGeom>
        </p:spPr>
        <p:txBody>
          <a:bodyPr wrap="square">
            <a:spAutoFit/>
          </a:bodyPr>
          <a:lstStyle/>
          <a:p>
            <a:pPr algn="ctr" eaLnBrk="0" fontAlgn="base" hangingPunct="0">
              <a:spcBef>
                <a:spcPct val="0"/>
              </a:spcBef>
              <a:spcAft>
                <a:spcPct val="0"/>
              </a:spcAft>
            </a:pPr>
            <a:r>
              <a:rPr lang="en-AU" altLang="en-US" sz="1050" dirty="0">
                <a:solidFill>
                  <a:prstClr val="black"/>
                </a:solidFill>
                <a:latin typeface="Helvetica" pitchFamily="2" charset="0"/>
                <a:cs typeface="Arial" charset="0"/>
              </a:rPr>
              <a:t>K97fs </a:t>
            </a:r>
          </a:p>
          <a:p>
            <a:pPr algn="ctr" eaLnBrk="0" fontAlgn="base" hangingPunct="0">
              <a:spcBef>
                <a:spcPct val="0"/>
              </a:spcBef>
              <a:spcAft>
                <a:spcPct val="0"/>
              </a:spcAft>
            </a:pPr>
            <a:r>
              <a:rPr lang="en-AU" altLang="en-US" sz="1050" dirty="0">
                <a:solidFill>
                  <a:prstClr val="black"/>
                </a:solidFill>
                <a:latin typeface="Helvetica" pitchFamily="2" charset="0"/>
                <a:cs typeface="Arial" charset="0"/>
              </a:rPr>
              <a:t>in p</a:t>
            </a:r>
            <a:r>
              <a:rPr lang="en-AU" altLang="en-US" sz="1050" i="1" dirty="0">
                <a:solidFill>
                  <a:prstClr val="black"/>
                </a:solidFill>
                <a:latin typeface="Helvetica" pitchFamily="2" charset="0"/>
                <a:cs typeface="Arial" charset="0"/>
              </a:rPr>
              <a:t>sen1</a:t>
            </a:r>
          </a:p>
        </p:txBody>
      </p:sp>
      <p:sp>
        <p:nvSpPr>
          <p:cNvPr id="5" name="Rectangle 4"/>
          <p:cNvSpPr/>
          <p:nvPr/>
        </p:nvSpPr>
        <p:spPr>
          <a:xfrm>
            <a:off x="1266136" y="1989014"/>
            <a:ext cx="168481" cy="248935"/>
          </a:xfrm>
          <a:prstGeom prst="rect">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latin typeface="Helvetica" pitchFamily="2" charset="0"/>
            </a:endParaRPr>
          </a:p>
        </p:txBody>
      </p:sp>
      <p:cxnSp>
        <p:nvCxnSpPr>
          <p:cNvPr id="7" name="Straight Connector 6"/>
          <p:cNvCxnSpPr>
            <a:cxnSpLocks/>
          </p:cNvCxnSpPr>
          <p:nvPr/>
        </p:nvCxnSpPr>
        <p:spPr>
          <a:xfrm flipH="1" flipV="1">
            <a:off x="1420047" y="2093969"/>
            <a:ext cx="257007" cy="49988"/>
          </a:xfrm>
          <a:prstGeom prst="line">
            <a:avLst/>
          </a:prstGeom>
          <a:ln w="444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297AA4DC-AE1B-6A48-8B93-59F22B0816A5}"/>
              </a:ext>
            </a:extLst>
          </p:cNvPr>
          <p:cNvSpPr/>
          <p:nvPr/>
        </p:nvSpPr>
        <p:spPr>
          <a:xfrm>
            <a:off x="2148371" y="1825626"/>
            <a:ext cx="1073032" cy="577081"/>
          </a:xfrm>
          <a:prstGeom prst="rect">
            <a:avLst/>
          </a:prstGeom>
        </p:spPr>
        <p:txBody>
          <a:bodyPr wrap="square">
            <a:spAutoFit/>
          </a:bodyPr>
          <a:lstStyle/>
          <a:p>
            <a:pPr algn="ctr" eaLnBrk="0" fontAlgn="base" hangingPunct="0">
              <a:spcBef>
                <a:spcPct val="0"/>
              </a:spcBef>
              <a:spcAft>
                <a:spcPct val="0"/>
              </a:spcAft>
              <a:buFontTx/>
              <a:buNone/>
            </a:pPr>
            <a:r>
              <a:rPr lang="en-AU" altLang="en-US" sz="1050" dirty="0">
                <a:solidFill>
                  <a:prstClr val="black"/>
                </a:solidFill>
                <a:latin typeface="Helvetica" pitchFamily="2" charset="0"/>
                <a:cs typeface="Arial" charset="0"/>
              </a:rPr>
              <a:t>T141_L142 </a:t>
            </a:r>
          </a:p>
          <a:p>
            <a:pPr algn="ctr" eaLnBrk="0" fontAlgn="base" hangingPunct="0">
              <a:spcBef>
                <a:spcPct val="0"/>
              </a:spcBef>
              <a:spcAft>
                <a:spcPct val="0"/>
              </a:spcAft>
              <a:buFontTx/>
              <a:buNone/>
            </a:pPr>
            <a:r>
              <a:rPr lang="en-AU" altLang="en-US" sz="1050" dirty="0">
                <a:solidFill>
                  <a:prstClr val="black"/>
                </a:solidFill>
                <a:latin typeface="Helvetica" pitchFamily="2" charset="0"/>
                <a:cs typeface="Arial" charset="0"/>
              </a:rPr>
              <a:t>and N140fs</a:t>
            </a:r>
          </a:p>
          <a:p>
            <a:pPr algn="ctr" eaLnBrk="0" fontAlgn="base" hangingPunct="0">
              <a:spcBef>
                <a:spcPct val="0"/>
              </a:spcBef>
              <a:spcAft>
                <a:spcPct val="0"/>
              </a:spcAft>
              <a:buFontTx/>
              <a:buNone/>
            </a:pPr>
            <a:r>
              <a:rPr lang="en-AU" altLang="en-US" sz="1050" dirty="0">
                <a:solidFill>
                  <a:prstClr val="black"/>
                </a:solidFill>
                <a:latin typeface="Helvetica" pitchFamily="2" charset="0"/>
                <a:cs typeface="Arial" charset="0"/>
              </a:rPr>
              <a:t>in </a:t>
            </a:r>
            <a:r>
              <a:rPr lang="en-AU" altLang="en-US" sz="1050" i="1" dirty="0">
                <a:solidFill>
                  <a:prstClr val="black"/>
                </a:solidFill>
                <a:latin typeface="Helvetica" pitchFamily="2" charset="0"/>
                <a:cs typeface="Arial" charset="0"/>
              </a:rPr>
              <a:t>psen2</a:t>
            </a:r>
          </a:p>
        </p:txBody>
      </p:sp>
      <p:cxnSp>
        <p:nvCxnSpPr>
          <p:cNvPr id="17" name="Straight Connector 16">
            <a:extLst>
              <a:ext uri="{FF2B5EF4-FFF2-40B4-BE49-F238E27FC236}">
                <a16:creationId xmlns:a16="http://schemas.microsoft.com/office/drawing/2014/main" id="{6090F4C2-F430-0E43-9913-BAC47F2907E1}"/>
              </a:ext>
            </a:extLst>
          </p:cNvPr>
          <p:cNvCxnSpPr>
            <a:cxnSpLocks/>
          </p:cNvCxnSpPr>
          <p:nvPr/>
        </p:nvCxnSpPr>
        <p:spPr>
          <a:xfrm flipH="1">
            <a:off x="1961686" y="2305597"/>
            <a:ext cx="475064" cy="531617"/>
          </a:xfrm>
          <a:prstGeom prst="line">
            <a:avLst/>
          </a:prstGeom>
          <a:ln w="444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02A81409-FA6C-8D48-8E1C-AD8DC09036A5}"/>
              </a:ext>
            </a:extLst>
          </p:cNvPr>
          <p:cNvSpPr/>
          <p:nvPr/>
        </p:nvSpPr>
        <p:spPr>
          <a:xfrm>
            <a:off x="1114081" y="4826086"/>
            <a:ext cx="678338" cy="577081"/>
          </a:xfrm>
          <a:prstGeom prst="rect">
            <a:avLst/>
          </a:prstGeom>
        </p:spPr>
        <p:txBody>
          <a:bodyPr wrap="square">
            <a:spAutoFit/>
          </a:bodyPr>
          <a:lstStyle/>
          <a:p>
            <a:pPr algn="ctr" eaLnBrk="0" fontAlgn="base" hangingPunct="0">
              <a:spcBef>
                <a:spcPct val="0"/>
              </a:spcBef>
              <a:spcAft>
                <a:spcPct val="0"/>
              </a:spcAft>
              <a:buFontTx/>
              <a:buNone/>
            </a:pPr>
            <a:r>
              <a:rPr lang="en-AU" altLang="en-US" sz="1050" dirty="0">
                <a:solidFill>
                  <a:prstClr val="black"/>
                </a:solidFill>
                <a:latin typeface="Helvetica" pitchFamily="2" charset="0"/>
                <a:cs typeface="Arial" charset="0"/>
              </a:rPr>
              <a:t>S4Ter </a:t>
            </a:r>
          </a:p>
          <a:p>
            <a:pPr algn="ctr" eaLnBrk="0" fontAlgn="base" hangingPunct="0">
              <a:spcBef>
                <a:spcPct val="0"/>
              </a:spcBef>
              <a:spcAft>
                <a:spcPct val="0"/>
              </a:spcAft>
              <a:buFontTx/>
              <a:buNone/>
            </a:pPr>
            <a:r>
              <a:rPr lang="en-AU" altLang="en-US" sz="1050" dirty="0">
                <a:solidFill>
                  <a:prstClr val="black"/>
                </a:solidFill>
                <a:latin typeface="Helvetica" pitchFamily="2" charset="0"/>
                <a:cs typeface="Arial" charset="0"/>
              </a:rPr>
              <a:t>in </a:t>
            </a:r>
            <a:r>
              <a:rPr lang="en-AU" altLang="en-US" sz="1050" i="1" dirty="0">
                <a:solidFill>
                  <a:prstClr val="black"/>
                </a:solidFill>
                <a:latin typeface="Helvetica" pitchFamily="2" charset="0"/>
                <a:cs typeface="Arial" charset="0"/>
              </a:rPr>
              <a:t>psen2</a:t>
            </a:r>
          </a:p>
        </p:txBody>
      </p:sp>
      <p:cxnSp>
        <p:nvCxnSpPr>
          <p:cNvPr id="21" name="Straight Connector 20">
            <a:extLst>
              <a:ext uri="{FF2B5EF4-FFF2-40B4-BE49-F238E27FC236}">
                <a16:creationId xmlns:a16="http://schemas.microsoft.com/office/drawing/2014/main" id="{EBA3AA5B-2479-9F49-827D-F788419A2E04}"/>
              </a:ext>
            </a:extLst>
          </p:cNvPr>
          <p:cNvCxnSpPr>
            <a:cxnSpLocks/>
          </p:cNvCxnSpPr>
          <p:nvPr/>
        </p:nvCxnSpPr>
        <p:spPr>
          <a:xfrm>
            <a:off x="1782582" y="5148919"/>
            <a:ext cx="171409" cy="122444"/>
          </a:xfrm>
          <a:prstGeom prst="line">
            <a:avLst/>
          </a:prstGeom>
          <a:ln w="444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3FFB1B3C-5690-874E-8ABA-579B280EFF3C}"/>
              </a:ext>
            </a:extLst>
          </p:cNvPr>
          <p:cNvSpPr/>
          <p:nvPr/>
        </p:nvSpPr>
        <p:spPr>
          <a:xfrm>
            <a:off x="2030065" y="4836637"/>
            <a:ext cx="771167" cy="577081"/>
          </a:xfrm>
          <a:prstGeom prst="rect">
            <a:avLst/>
          </a:prstGeom>
        </p:spPr>
        <p:txBody>
          <a:bodyPr wrap="square">
            <a:spAutoFit/>
          </a:bodyPr>
          <a:lstStyle/>
          <a:p>
            <a:pPr algn="ctr" eaLnBrk="0" fontAlgn="base" hangingPunct="0">
              <a:spcBef>
                <a:spcPct val="0"/>
              </a:spcBef>
              <a:spcAft>
                <a:spcPct val="0"/>
              </a:spcAft>
              <a:buFontTx/>
              <a:buNone/>
            </a:pPr>
            <a:r>
              <a:rPr lang="en-AU" altLang="en-US" sz="1050" dirty="0">
                <a:solidFill>
                  <a:prstClr val="black"/>
                </a:solidFill>
                <a:latin typeface="Helvetica" pitchFamily="2" charset="0"/>
                <a:cs typeface="Arial" charset="0"/>
              </a:rPr>
              <a:t>N7fs “null” </a:t>
            </a:r>
          </a:p>
          <a:p>
            <a:pPr algn="ctr" eaLnBrk="0" fontAlgn="base" hangingPunct="0">
              <a:spcBef>
                <a:spcPct val="0"/>
              </a:spcBef>
              <a:spcAft>
                <a:spcPct val="0"/>
              </a:spcAft>
              <a:buFontTx/>
              <a:buNone/>
            </a:pPr>
            <a:r>
              <a:rPr lang="en-AU" altLang="en-US" sz="1050" dirty="0">
                <a:solidFill>
                  <a:prstClr val="black"/>
                </a:solidFill>
                <a:latin typeface="Helvetica" pitchFamily="2" charset="0"/>
                <a:cs typeface="Arial" charset="0"/>
              </a:rPr>
              <a:t>in </a:t>
            </a:r>
            <a:r>
              <a:rPr lang="en-AU" altLang="en-US" sz="1050" i="1" dirty="0">
                <a:solidFill>
                  <a:prstClr val="black"/>
                </a:solidFill>
                <a:latin typeface="Helvetica" pitchFamily="2" charset="0"/>
                <a:cs typeface="Arial" charset="0"/>
              </a:rPr>
              <a:t>psen1</a:t>
            </a:r>
          </a:p>
        </p:txBody>
      </p:sp>
      <p:cxnSp>
        <p:nvCxnSpPr>
          <p:cNvPr id="24" name="Straight Connector 23">
            <a:extLst>
              <a:ext uri="{FF2B5EF4-FFF2-40B4-BE49-F238E27FC236}">
                <a16:creationId xmlns:a16="http://schemas.microsoft.com/office/drawing/2014/main" id="{82319CC4-612D-B64E-9478-ECBBE01B5FAD}"/>
              </a:ext>
            </a:extLst>
          </p:cNvPr>
          <p:cNvCxnSpPr>
            <a:cxnSpLocks/>
          </p:cNvCxnSpPr>
          <p:nvPr/>
        </p:nvCxnSpPr>
        <p:spPr>
          <a:xfrm flipH="1">
            <a:off x="2170803" y="5170021"/>
            <a:ext cx="255396" cy="129188"/>
          </a:xfrm>
          <a:prstGeom prst="line">
            <a:avLst/>
          </a:prstGeom>
          <a:ln w="444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1AA23D34-9A5B-2A49-8920-3F30380D6669}"/>
              </a:ext>
            </a:extLst>
          </p:cNvPr>
          <p:cNvSpPr/>
          <p:nvPr/>
        </p:nvSpPr>
        <p:spPr>
          <a:xfrm>
            <a:off x="2104160" y="1675678"/>
            <a:ext cx="1117023" cy="253916"/>
          </a:xfrm>
          <a:prstGeom prst="rect">
            <a:avLst/>
          </a:prstGeom>
        </p:spPr>
        <p:txBody>
          <a:bodyPr wrap="square">
            <a:spAutoFit/>
          </a:bodyPr>
          <a:lstStyle/>
          <a:p>
            <a:pPr eaLnBrk="0" fontAlgn="base" hangingPunct="0">
              <a:spcBef>
                <a:spcPct val="0"/>
              </a:spcBef>
              <a:spcAft>
                <a:spcPct val="0"/>
              </a:spcAft>
              <a:buFontTx/>
              <a:buNone/>
            </a:pPr>
            <a:r>
              <a:rPr lang="en-AU" altLang="en-US" sz="1050" i="1" dirty="0">
                <a:solidFill>
                  <a:prstClr val="black"/>
                </a:solidFill>
                <a:latin typeface="Helvetica" pitchFamily="2" charset="0"/>
                <a:cs typeface="Arial" charset="0"/>
              </a:rPr>
              <a:t>PSEN2</a:t>
            </a:r>
            <a:r>
              <a:rPr lang="en-AU" altLang="en-US" sz="1050" dirty="0">
                <a:solidFill>
                  <a:prstClr val="black"/>
                </a:solidFill>
                <a:latin typeface="Helvetica" pitchFamily="2" charset="0"/>
                <a:cs typeface="Arial" charset="0"/>
              </a:rPr>
              <a:t> N141I</a:t>
            </a:r>
          </a:p>
        </p:txBody>
      </p:sp>
      <p:sp>
        <p:nvSpPr>
          <p:cNvPr id="22" name="Rectangle 21">
            <a:extLst>
              <a:ext uri="{FF2B5EF4-FFF2-40B4-BE49-F238E27FC236}">
                <a16:creationId xmlns:a16="http://schemas.microsoft.com/office/drawing/2014/main" id="{18DC564A-1AFC-5846-9BA9-EBD8B8FF8317}"/>
              </a:ext>
            </a:extLst>
          </p:cNvPr>
          <p:cNvSpPr/>
          <p:nvPr/>
        </p:nvSpPr>
        <p:spPr>
          <a:xfrm>
            <a:off x="641314" y="2571404"/>
            <a:ext cx="1008837" cy="415498"/>
          </a:xfrm>
          <a:prstGeom prst="rect">
            <a:avLst/>
          </a:prstGeom>
        </p:spPr>
        <p:txBody>
          <a:bodyPr wrap="square">
            <a:spAutoFit/>
          </a:bodyPr>
          <a:lstStyle/>
          <a:p>
            <a:r>
              <a:rPr lang="en-AU" altLang="en-US" sz="1050" dirty="0">
                <a:solidFill>
                  <a:prstClr val="black"/>
                </a:solidFill>
                <a:latin typeface="Helvetica" pitchFamily="2" charset="0"/>
                <a:cs typeface="Arial" charset="0"/>
              </a:rPr>
              <a:t>Q96_K97del</a:t>
            </a:r>
          </a:p>
          <a:p>
            <a:r>
              <a:rPr lang="en-AU" altLang="en-US" sz="1050" dirty="0">
                <a:solidFill>
                  <a:prstClr val="black"/>
                </a:solidFill>
                <a:latin typeface="Helvetica" pitchFamily="2" charset="0"/>
                <a:cs typeface="Arial" charset="0"/>
              </a:rPr>
              <a:t>in </a:t>
            </a:r>
            <a:r>
              <a:rPr lang="en-AU" altLang="en-US" sz="1050" i="1" dirty="0">
                <a:solidFill>
                  <a:prstClr val="black"/>
                </a:solidFill>
                <a:latin typeface="Helvetica" pitchFamily="2" charset="0"/>
                <a:cs typeface="Arial" charset="0"/>
              </a:rPr>
              <a:t>psen1</a:t>
            </a:r>
            <a:r>
              <a:rPr lang="en-AU" altLang="en-US" sz="1050" dirty="0">
                <a:solidFill>
                  <a:prstClr val="black"/>
                </a:solidFill>
                <a:latin typeface="Helvetica" pitchFamily="2" charset="0"/>
                <a:cs typeface="Arial" charset="0"/>
              </a:rPr>
              <a:t> </a:t>
            </a:r>
            <a:endParaRPr lang="en-US" sz="1050" dirty="0">
              <a:latin typeface="Helvetica" pitchFamily="2" charset="0"/>
            </a:endParaRPr>
          </a:p>
        </p:txBody>
      </p:sp>
      <p:cxnSp>
        <p:nvCxnSpPr>
          <p:cNvPr id="33" name="Straight Connector 32">
            <a:extLst>
              <a:ext uri="{FF2B5EF4-FFF2-40B4-BE49-F238E27FC236}">
                <a16:creationId xmlns:a16="http://schemas.microsoft.com/office/drawing/2014/main" id="{2F27DFBA-028D-BB42-94D6-1562E43B7623}"/>
              </a:ext>
            </a:extLst>
          </p:cNvPr>
          <p:cNvCxnSpPr>
            <a:cxnSpLocks/>
            <a:endCxn id="5" idx="2"/>
          </p:cNvCxnSpPr>
          <p:nvPr/>
        </p:nvCxnSpPr>
        <p:spPr>
          <a:xfrm flipV="1">
            <a:off x="1111694" y="2237947"/>
            <a:ext cx="238682" cy="333458"/>
          </a:xfrm>
          <a:prstGeom prst="line">
            <a:avLst/>
          </a:prstGeom>
          <a:ln w="444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Title 1">
            <a:extLst>
              <a:ext uri="{FF2B5EF4-FFF2-40B4-BE49-F238E27FC236}">
                <a16:creationId xmlns:a16="http://schemas.microsoft.com/office/drawing/2014/main" id="{40E098F5-4D3E-3A4F-9090-803E70F01CBF}"/>
              </a:ext>
            </a:extLst>
          </p:cNvPr>
          <p:cNvSpPr>
            <a:spLocks noGrp="1"/>
          </p:cNvSpPr>
          <p:nvPr>
            <p:ph type="title"/>
          </p:nvPr>
        </p:nvSpPr>
        <p:spPr/>
        <p:txBody>
          <a:bodyPr rtlCol="0">
            <a:noAutofit/>
          </a:bodyPr>
          <a:lstStyle/>
          <a:p>
            <a:pPr marL="270272"/>
            <a:r>
              <a:rPr lang="en-US" altLang="x-none" dirty="0">
                <a:latin typeface="+mn-lt"/>
                <a:ea typeface="Century Gothic" charset="0"/>
                <a:cs typeface="Century Gothic" charset="0"/>
              </a:rPr>
              <a:t>Zebrafish models of </a:t>
            </a:r>
            <a:r>
              <a:rPr lang="en-US" altLang="x-none" dirty="0" err="1">
                <a:latin typeface="+mn-lt"/>
                <a:ea typeface="Century Gothic" charset="0"/>
                <a:cs typeface="Century Gothic" charset="0"/>
              </a:rPr>
              <a:t>fAD</a:t>
            </a:r>
            <a:r>
              <a:rPr lang="en-US" altLang="x-none" dirty="0">
                <a:latin typeface="+mn-lt"/>
                <a:ea typeface="Century Gothic" charset="0"/>
                <a:cs typeface="Century Gothic" charset="0"/>
              </a:rPr>
              <a:t> mutations </a:t>
            </a:r>
          </a:p>
        </p:txBody>
      </p:sp>
      <p:sp>
        <p:nvSpPr>
          <p:cNvPr id="6" name="TextBox 5">
            <a:extLst>
              <a:ext uri="{FF2B5EF4-FFF2-40B4-BE49-F238E27FC236}">
                <a16:creationId xmlns:a16="http://schemas.microsoft.com/office/drawing/2014/main" id="{84A84C4A-CD46-9048-9293-D4DDED23A0CD}"/>
              </a:ext>
            </a:extLst>
          </p:cNvPr>
          <p:cNvSpPr txBox="1"/>
          <p:nvPr/>
        </p:nvSpPr>
        <p:spPr>
          <a:xfrm>
            <a:off x="6971150" y="4931208"/>
            <a:ext cx="873957" cy="530915"/>
          </a:xfrm>
          <a:prstGeom prst="rect">
            <a:avLst/>
          </a:prstGeom>
          <a:noFill/>
          <a:ln w="19050">
            <a:solidFill>
              <a:schemeClr val="tx1">
                <a:lumMod val="50000"/>
                <a:lumOff val="50000"/>
              </a:schemeClr>
            </a:solidFill>
          </a:ln>
        </p:spPr>
        <p:txBody>
          <a:bodyPr wrap="none" rtlCol="0">
            <a:spAutoFit/>
          </a:bodyPr>
          <a:lstStyle/>
          <a:p>
            <a:pPr algn="ctr"/>
            <a:r>
              <a:rPr lang="en-US" b="1" u="sng" dirty="0" err="1">
                <a:latin typeface="Helvetica" pitchFamily="2" charset="0"/>
              </a:rPr>
              <a:t>Appb</a:t>
            </a:r>
            <a:endParaRPr lang="en-US" b="1" u="sng" dirty="0">
              <a:latin typeface="Helvetica" pitchFamily="2" charset="0"/>
            </a:endParaRPr>
          </a:p>
          <a:p>
            <a:pPr algn="ctr"/>
            <a:r>
              <a:rPr lang="en-US" sz="1050" dirty="0">
                <a:latin typeface="Helvetica" pitchFamily="2" charset="0"/>
              </a:rPr>
              <a:t>R5fs “null”  </a:t>
            </a:r>
          </a:p>
        </p:txBody>
      </p:sp>
      <p:sp>
        <p:nvSpPr>
          <p:cNvPr id="26" name="TextBox 25">
            <a:extLst>
              <a:ext uri="{FF2B5EF4-FFF2-40B4-BE49-F238E27FC236}">
                <a16:creationId xmlns:a16="http://schemas.microsoft.com/office/drawing/2014/main" id="{D5AD5310-62B5-C84F-8DB5-2A8FBAAAD29F}"/>
              </a:ext>
            </a:extLst>
          </p:cNvPr>
          <p:cNvSpPr txBox="1"/>
          <p:nvPr/>
        </p:nvSpPr>
        <p:spPr>
          <a:xfrm>
            <a:off x="3380995" y="2154646"/>
            <a:ext cx="1274708" cy="415498"/>
          </a:xfrm>
          <a:prstGeom prst="rect">
            <a:avLst/>
          </a:prstGeom>
          <a:noFill/>
        </p:spPr>
        <p:txBody>
          <a:bodyPr wrap="none" rtlCol="0">
            <a:spAutoFit/>
          </a:bodyPr>
          <a:lstStyle/>
          <a:p>
            <a:pPr algn="ctr"/>
            <a:r>
              <a:rPr lang="en-US" sz="1050" dirty="0">
                <a:latin typeface="Helvetica" pitchFamily="2" charset="0"/>
              </a:rPr>
              <a:t>W233_T234delins</a:t>
            </a:r>
          </a:p>
          <a:p>
            <a:pPr algn="ctr"/>
            <a:r>
              <a:rPr lang="en-US" sz="1050" dirty="0">
                <a:latin typeface="Helvetica" pitchFamily="2" charset="0"/>
              </a:rPr>
              <a:t>in </a:t>
            </a:r>
            <a:r>
              <a:rPr lang="en-US" sz="1050" i="1" dirty="0">
                <a:latin typeface="Helvetica" pitchFamily="2" charset="0"/>
              </a:rPr>
              <a:t>psen1</a:t>
            </a:r>
          </a:p>
        </p:txBody>
      </p:sp>
      <p:cxnSp>
        <p:nvCxnSpPr>
          <p:cNvPr id="31" name="Straight Connector 30">
            <a:extLst>
              <a:ext uri="{FF2B5EF4-FFF2-40B4-BE49-F238E27FC236}">
                <a16:creationId xmlns:a16="http://schemas.microsoft.com/office/drawing/2014/main" id="{5F3260C5-4135-914B-8E32-3B0A1AC3F767}"/>
              </a:ext>
            </a:extLst>
          </p:cNvPr>
          <p:cNvCxnSpPr>
            <a:cxnSpLocks/>
          </p:cNvCxnSpPr>
          <p:nvPr/>
        </p:nvCxnSpPr>
        <p:spPr>
          <a:xfrm flipH="1">
            <a:off x="3522613" y="2547063"/>
            <a:ext cx="308036" cy="397822"/>
          </a:xfrm>
          <a:prstGeom prst="line">
            <a:avLst/>
          </a:prstGeom>
          <a:ln w="444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8D47E512-B45A-1447-BDB8-6CE595373BF9}"/>
              </a:ext>
            </a:extLst>
          </p:cNvPr>
          <p:cNvSpPr txBox="1"/>
          <p:nvPr/>
        </p:nvSpPr>
        <p:spPr>
          <a:xfrm>
            <a:off x="5159567" y="3538732"/>
            <a:ext cx="1152880" cy="253916"/>
          </a:xfrm>
          <a:prstGeom prst="rect">
            <a:avLst/>
          </a:prstGeom>
          <a:noFill/>
        </p:spPr>
        <p:txBody>
          <a:bodyPr wrap="none" rtlCol="0">
            <a:spAutoFit/>
          </a:bodyPr>
          <a:lstStyle/>
          <a:p>
            <a:r>
              <a:rPr lang="en-US" sz="1050" i="1" dirty="0">
                <a:latin typeface="Helvetica" pitchFamily="2" charset="0"/>
              </a:rPr>
              <a:t>PSEN1</a:t>
            </a:r>
            <a:r>
              <a:rPr lang="en-US" sz="1050" dirty="0">
                <a:latin typeface="Helvetica" pitchFamily="2" charset="0"/>
              </a:rPr>
              <a:t> T440del</a:t>
            </a:r>
          </a:p>
        </p:txBody>
      </p:sp>
      <p:sp>
        <p:nvSpPr>
          <p:cNvPr id="34" name="TextBox 33">
            <a:extLst>
              <a:ext uri="{FF2B5EF4-FFF2-40B4-BE49-F238E27FC236}">
                <a16:creationId xmlns:a16="http://schemas.microsoft.com/office/drawing/2014/main" id="{E6120EF0-62A5-5B46-98D0-A74BCF3625E7}"/>
              </a:ext>
            </a:extLst>
          </p:cNvPr>
          <p:cNvSpPr txBox="1"/>
          <p:nvPr/>
        </p:nvSpPr>
        <p:spPr>
          <a:xfrm>
            <a:off x="5613808" y="3696079"/>
            <a:ext cx="710451" cy="415498"/>
          </a:xfrm>
          <a:prstGeom prst="rect">
            <a:avLst/>
          </a:prstGeom>
          <a:noFill/>
        </p:spPr>
        <p:txBody>
          <a:bodyPr wrap="none" rtlCol="0">
            <a:spAutoFit/>
          </a:bodyPr>
          <a:lstStyle/>
          <a:p>
            <a:pPr algn="ctr"/>
            <a:r>
              <a:rPr lang="en-US" sz="1050" dirty="0">
                <a:latin typeface="Helvetica" pitchFamily="2" charset="0"/>
              </a:rPr>
              <a:t>T429del </a:t>
            </a:r>
          </a:p>
          <a:p>
            <a:pPr algn="ctr"/>
            <a:r>
              <a:rPr lang="en-US" sz="1050" dirty="0">
                <a:latin typeface="Helvetica" pitchFamily="2" charset="0"/>
              </a:rPr>
              <a:t>in </a:t>
            </a:r>
            <a:r>
              <a:rPr lang="en-US" sz="1050" i="1" dirty="0">
                <a:latin typeface="Helvetica" pitchFamily="2" charset="0"/>
              </a:rPr>
              <a:t>psen1</a:t>
            </a:r>
          </a:p>
        </p:txBody>
      </p:sp>
      <p:cxnSp>
        <p:nvCxnSpPr>
          <p:cNvPr id="36" name="Straight Connector 35">
            <a:extLst>
              <a:ext uri="{FF2B5EF4-FFF2-40B4-BE49-F238E27FC236}">
                <a16:creationId xmlns:a16="http://schemas.microsoft.com/office/drawing/2014/main" id="{210F892F-522A-FA48-BF57-45ADA35CAF15}"/>
              </a:ext>
            </a:extLst>
          </p:cNvPr>
          <p:cNvCxnSpPr>
            <a:cxnSpLocks/>
          </p:cNvCxnSpPr>
          <p:nvPr/>
        </p:nvCxnSpPr>
        <p:spPr>
          <a:xfrm flipV="1">
            <a:off x="6208152" y="3162798"/>
            <a:ext cx="0" cy="381374"/>
          </a:xfrm>
          <a:prstGeom prst="line">
            <a:avLst/>
          </a:prstGeom>
          <a:ln w="444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D63E7E39-2840-FE47-AAC1-1E0CA44B05FA}"/>
              </a:ext>
            </a:extLst>
          </p:cNvPr>
          <p:cNvSpPr txBox="1"/>
          <p:nvPr/>
        </p:nvSpPr>
        <p:spPr>
          <a:xfrm>
            <a:off x="3808556" y="1687127"/>
            <a:ext cx="1762021" cy="369332"/>
          </a:xfrm>
          <a:prstGeom prst="rect">
            <a:avLst/>
          </a:prstGeom>
          <a:noFill/>
        </p:spPr>
        <p:txBody>
          <a:bodyPr wrap="none" rtlCol="0">
            <a:spAutoFit/>
          </a:bodyPr>
          <a:lstStyle/>
          <a:p>
            <a:r>
              <a:rPr lang="en-US" b="1" u="sng" dirty="0">
                <a:latin typeface="Helvetica" pitchFamily="2" charset="0"/>
              </a:rPr>
              <a:t>Psen1 (Psen2)</a:t>
            </a:r>
          </a:p>
        </p:txBody>
      </p:sp>
      <p:grpSp>
        <p:nvGrpSpPr>
          <p:cNvPr id="25" name="Group 24">
            <a:extLst>
              <a:ext uri="{FF2B5EF4-FFF2-40B4-BE49-F238E27FC236}">
                <a16:creationId xmlns:a16="http://schemas.microsoft.com/office/drawing/2014/main" id="{38CE9296-A893-924A-86C3-E19E59067999}"/>
              </a:ext>
            </a:extLst>
          </p:cNvPr>
          <p:cNvGrpSpPr/>
          <p:nvPr/>
        </p:nvGrpSpPr>
        <p:grpSpPr>
          <a:xfrm>
            <a:off x="7121306" y="2077967"/>
            <a:ext cx="1764303" cy="2459056"/>
            <a:chOff x="6115050" y="1584585"/>
            <a:chExt cx="3136538" cy="4371654"/>
          </a:xfrm>
        </p:grpSpPr>
        <p:sp>
          <p:nvSpPr>
            <p:cNvPr id="28" name="TextBox 27">
              <a:extLst>
                <a:ext uri="{FF2B5EF4-FFF2-40B4-BE49-F238E27FC236}">
                  <a16:creationId xmlns:a16="http://schemas.microsoft.com/office/drawing/2014/main" id="{9630DB99-F910-B149-807D-82F9231A627C}"/>
                </a:ext>
              </a:extLst>
            </p:cNvPr>
            <p:cNvSpPr txBox="1"/>
            <p:nvPr/>
          </p:nvSpPr>
          <p:spPr>
            <a:xfrm>
              <a:off x="6724072" y="2261061"/>
              <a:ext cx="972348" cy="369331"/>
            </a:xfrm>
            <a:prstGeom prst="rect">
              <a:avLst/>
            </a:prstGeom>
            <a:noFill/>
          </p:spPr>
          <p:txBody>
            <a:bodyPr wrap="none" rtlCol="0">
              <a:spAutoFit/>
            </a:bodyPr>
            <a:lstStyle/>
            <a:p>
              <a:pPr algn="ctr"/>
              <a:r>
                <a:rPr lang="en-US" sz="750" b="1" dirty="0">
                  <a:latin typeface="Helvetica" pitchFamily="2" charset="0"/>
                </a:rPr>
                <a:t>VPS10P</a:t>
              </a:r>
            </a:p>
          </p:txBody>
        </p:sp>
        <p:sp>
          <p:nvSpPr>
            <p:cNvPr id="29" name="TextBox 28">
              <a:extLst>
                <a:ext uri="{FF2B5EF4-FFF2-40B4-BE49-F238E27FC236}">
                  <a16:creationId xmlns:a16="http://schemas.microsoft.com/office/drawing/2014/main" id="{F9FE1F06-27F4-264D-8761-00652C5976A0}"/>
                </a:ext>
              </a:extLst>
            </p:cNvPr>
            <p:cNvSpPr txBox="1"/>
            <p:nvPr/>
          </p:nvSpPr>
          <p:spPr>
            <a:xfrm>
              <a:off x="6733660" y="3192177"/>
              <a:ext cx="1505257" cy="369331"/>
            </a:xfrm>
            <a:prstGeom prst="rect">
              <a:avLst/>
            </a:prstGeom>
            <a:noFill/>
          </p:spPr>
          <p:txBody>
            <a:bodyPr wrap="none" rtlCol="0">
              <a:spAutoFit/>
            </a:bodyPr>
            <a:lstStyle/>
            <a:p>
              <a:pPr algn="ctr"/>
              <a:r>
                <a:rPr lang="en-US" sz="750" b="1" dirty="0">
                  <a:latin typeface="Helvetica" pitchFamily="2" charset="0"/>
                </a:rPr>
                <a:t>LDLR Class B </a:t>
              </a:r>
            </a:p>
          </p:txBody>
        </p:sp>
        <p:sp>
          <p:nvSpPr>
            <p:cNvPr id="30" name="TextBox 29">
              <a:extLst>
                <a:ext uri="{FF2B5EF4-FFF2-40B4-BE49-F238E27FC236}">
                  <a16:creationId xmlns:a16="http://schemas.microsoft.com/office/drawing/2014/main" id="{16B77FF9-BED3-274E-93F3-0E37FB9478B0}"/>
                </a:ext>
              </a:extLst>
            </p:cNvPr>
            <p:cNvSpPr txBox="1"/>
            <p:nvPr/>
          </p:nvSpPr>
          <p:spPr>
            <a:xfrm>
              <a:off x="6757885" y="3961285"/>
              <a:ext cx="1456809" cy="369331"/>
            </a:xfrm>
            <a:prstGeom prst="rect">
              <a:avLst/>
            </a:prstGeom>
            <a:noFill/>
          </p:spPr>
          <p:txBody>
            <a:bodyPr wrap="none" rtlCol="0">
              <a:spAutoFit/>
            </a:bodyPr>
            <a:lstStyle/>
            <a:p>
              <a:pPr algn="ctr"/>
              <a:r>
                <a:rPr lang="en-US" sz="750" b="1" dirty="0">
                  <a:latin typeface="Helvetica" pitchFamily="2" charset="0"/>
                </a:rPr>
                <a:t>LDLR Class A</a:t>
              </a:r>
            </a:p>
          </p:txBody>
        </p:sp>
        <p:sp>
          <p:nvSpPr>
            <p:cNvPr id="35" name="TextBox 34">
              <a:extLst>
                <a:ext uri="{FF2B5EF4-FFF2-40B4-BE49-F238E27FC236}">
                  <a16:creationId xmlns:a16="http://schemas.microsoft.com/office/drawing/2014/main" id="{7C987708-73F2-424A-A5CB-28DFABE1CC4C}"/>
                </a:ext>
              </a:extLst>
            </p:cNvPr>
            <p:cNvSpPr txBox="1"/>
            <p:nvPr/>
          </p:nvSpPr>
          <p:spPr>
            <a:xfrm>
              <a:off x="6757676" y="4921551"/>
              <a:ext cx="1411212" cy="369331"/>
            </a:xfrm>
            <a:prstGeom prst="rect">
              <a:avLst/>
            </a:prstGeom>
            <a:noFill/>
          </p:spPr>
          <p:txBody>
            <a:bodyPr wrap="none" rtlCol="0">
              <a:spAutoFit/>
            </a:bodyPr>
            <a:lstStyle/>
            <a:p>
              <a:pPr algn="ctr"/>
              <a:r>
                <a:rPr lang="en-US" sz="750" b="1" dirty="0">
                  <a:latin typeface="Helvetica" pitchFamily="2" charset="0"/>
                </a:rPr>
                <a:t>FNIII Repeats</a:t>
              </a:r>
            </a:p>
          </p:txBody>
        </p:sp>
        <p:sp>
          <p:nvSpPr>
            <p:cNvPr id="37" name="TextBox 36">
              <a:extLst>
                <a:ext uri="{FF2B5EF4-FFF2-40B4-BE49-F238E27FC236}">
                  <a16:creationId xmlns:a16="http://schemas.microsoft.com/office/drawing/2014/main" id="{AC2D8983-8F62-DF4F-8CDC-3795291B5811}"/>
                </a:ext>
              </a:extLst>
            </p:cNvPr>
            <p:cNvSpPr txBox="1"/>
            <p:nvPr/>
          </p:nvSpPr>
          <p:spPr>
            <a:xfrm>
              <a:off x="6543478" y="5584536"/>
              <a:ext cx="2708110" cy="369331"/>
            </a:xfrm>
            <a:prstGeom prst="rect">
              <a:avLst/>
            </a:prstGeom>
            <a:noFill/>
          </p:spPr>
          <p:txBody>
            <a:bodyPr wrap="square" rtlCol="0">
              <a:spAutoFit/>
            </a:bodyPr>
            <a:lstStyle/>
            <a:p>
              <a:pPr algn="ctr"/>
              <a:r>
                <a:rPr lang="en-US" sz="750" b="1" dirty="0">
                  <a:latin typeface="Helvetica" pitchFamily="2" charset="0"/>
                </a:rPr>
                <a:t>Transmembrane domain</a:t>
              </a:r>
            </a:p>
          </p:txBody>
        </p:sp>
        <p:pic>
          <p:nvPicPr>
            <p:cNvPr id="38" name="Picture 37">
              <a:extLst>
                <a:ext uri="{FF2B5EF4-FFF2-40B4-BE49-F238E27FC236}">
                  <a16:creationId xmlns:a16="http://schemas.microsoft.com/office/drawing/2014/main" id="{F899809E-1AC4-9C48-88DF-3A52B7BB3B17}"/>
                </a:ext>
              </a:extLst>
            </p:cNvPr>
            <p:cNvPicPr>
              <a:picLocks noChangeAspect="1"/>
            </p:cNvPicPr>
            <p:nvPr/>
          </p:nvPicPr>
          <p:blipFill rotWithShape="1">
            <a:blip r:embed="rId4"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rot="5400000">
              <a:off x="4380049" y="3319586"/>
              <a:ext cx="4371654" cy="901652"/>
            </a:xfrm>
            <a:prstGeom prst="rect">
              <a:avLst/>
            </a:prstGeom>
          </p:spPr>
        </p:pic>
      </p:grpSp>
      <p:sp>
        <p:nvSpPr>
          <p:cNvPr id="39" name="TextBox 38">
            <a:extLst>
              <a:ext uri="{FF2B5EF4-FFF2-40B4-BE49-F238E27FC236}">
                <a16:creationId xmlns:a16="http://schemas.microsoft.com/office/drawing/2014/main" id="{C996CF98-CB45-524A-81BA-0BC9D60F4CBD}"/>
              </a:ext>
            </a:extLst>
          </p:cNvPr>
          <p:cNvSpPr txBox="1"/>
          <p:nvPr/>
        </p:nvSpPr>
        <p:spPr>
          <a:xfrm>
            <a:off x="7122474" y="1698014"/>
            <a:ext cx="761747" cy="369332"/>
          </a:xfrm>
          <a:prstGeom prst="rect">
            <a:avLst/>
          </a:prstGeom>
          <a:noFill/>
        </p:spPr>
        <p:txBody>
          <a:bodyPr wrap="none" rtlCol="0">
            <a:spAutoFit/>
          </a:bodyPr>
          <a:lstStyle/>
          <a:p>
            <a:r>
              <a:rPr lang="en-US" b="1" u="sng" dirty="0">
                <a:latin typeface="Helvetica" pitchFamily="2" charset="0"/>
              </a:rPr>
              <a:t>Sorl1</a:t>
            </a:r>
          </a:p>
        </p:txBody>
      </p:sp>
      <p:sp>
        <p:nvSpPr>
          <p:cNvPr id="9" name="Rectangle 8">
            <a:extLst>
              <a:ext uri="{FF2B5EF4-FFF2-40B4-BE49-F238E27FC236}">
                <a16:creationId xmlns:a16="http://schemas.microsoft.com/office/drawing/2014/main" id="{CA70381C-17DF-854F-8D2B-17489ADABD47}"/>
              </a:ext>
            </a:extLst>
          </p:cNvPr>
          <p:cNvSpPr/>
          <p:nvPr/>
        </p:nvSpPr>
        <p:spPr>
          <a:xfrm>
            <a:off x="6562854" y="2064549"/>
            <a:ext cx="604653" cy="253916"/>
          </a:xfrm>
          <a:prstGeom prst="rect">
            <a:avLst/>
          </a:prstGeom>
        </p:spPr>
        <p:txBody>
          <a:bodyPr wrap="none">
            <a:spAutoFit/>
          </a:bodyPr>
          <a:lstStyle/>
          <a:p>
            <a:r>
              <a:rPr lang="en-US" sz="1050" dirty="0">
                <a:latin typeface="Helvetica" pitchFamily="2" charset="0"/>
              </a:rPr>
              <a:t>A121fs</a:t>
            </a:r>
            <a:endParaRPr lang="en-US" sz="1050" dirty="0"/>
          </a:p>
        </p:txBody>
      </p:sp>
      <p:cxnSp>
        <p:nvCxnSpPr>
          <p:cNvPr id="40" name="Straight Connector 39">
            <a:extLst>
              <a:ext uri="{FF2B5EF4-FFF2-40B4-BE49-F238E27FC236}">
                <a16:creationId xmlns:a16="http://schemas.microsoft.com/office/drawing/2014/main" id="{BBE1FAAC-7F10-FC4F-92D5-C3B7C173B4A7}"/>
              </a:ext>
            </a:extLst>
          </p:cNvPr>
          <p:cNvCxnSpPr>
            <a:cxnSpLocks/>
          </p:cNvCxnSpPr>
          <p:nvPr/>
        </p:nvCxnSpPr>
        <p:spPr>
          <a:xfrm flipV="1">
            <a:off x="7055038" y="2171220"/>
            <a:ext cx="314271" cy="1"/>
          </a:xfrm>
          <a:prstGeom prst="line">
            <a:avLst/>
          </a:prstGeom>
          <a:ln w="444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62A4C95D-AEB4-034F-973A-92B603B25AFE}"/>
              </a:ext>
            </a:extLst>
          </p:cNvPr>
          <p:cNvSpPr/>
          <p:nvPr/>
        </p:nvSpPr>
        <p:spPr>
          <a:xfrm>
            <a:off x="6476067" y="3000704"/>
            <a:ext cx="688009" cy="253916"/>
          </a:xfrm>
          <a:prstGeom prst="rect">
            <a:avLst/>
          </a:prstGeom>
        </p:spPr>
        <p:txBody>
          <a:bodyPr wrap="none">
            <a:spAutoFit/>
          </a:bodyPr>
          <a:lstStyle/>
          <a:p>
            <a:r>
              <a:rPr lang="en-US" sz="1050" dirty="0">
                <a:latin typeface="Helvetica" pitchFamily="2" charset="0"/>
              </a:rPr>
              <a:t>C1481fs</a:t>
            </a:r>
            <a:endParaRPr lang="en-US" sz="1050" dirty="0"/>
          </a:p>
        </p:txBody>
      </p:sp>
      <p:sp>
        <p:nvSpPr>
          <p:cNvPr id="13" name="Rectangle 12">
            <a:extLst>
              <a:ext uri="{FF2B5EF4-FFF2-40B4-BE49-F238E27FC236}">
                <a16:creationId xmlns:a16="http://schemas.microsoft.com/office/drawing/2014/main" id="{8D9B5EFD-5C31-C044-9C1E-72E37E77C475}"/>
              </a:ext>
            </a:extLst>
          </p:cNvPr>
          <p:cNvSpPr/>
          <p:nvPr/>
        </p:nvSpPr>
        <p:spPr>
          <a:xfrm>
            <a:off x="6371630" y="4002598"/>
            <a:ext cx="814647" cy="253916"/>
          </a:xfrm>
          <a:prstGeom prst="rect">
            <a:avLst/>
          </a:prstGeom>
        </p:spPr>
        <p:txBody>
          <a:bodyPr wrap="none">
            <a:spAutoFit/>
          </a:bodyPr>
          <a:lstStyle/>
          <a:p>
            <a:r>
              <a:rPr lang="en-US" sz="1050" dirty="0">
                <a:latin typeface="Helvetica" pitchFamily="2" charset="0"/>
              </a:rPr>
              <a:t>W1818Ter</a:t>
            </a:r>
            <a:endParaRPr lang="en-US" sz="1050" dirty="0"/>
          </a:p>
        </p:txBody>
      </p:sp>
      <p:cxnSp>
        <p:nvCxnSpPr>
          <p:cNvPr id="41" name="Straight Connector 40">
            <a:extLst>
              <a:ext uri="{FF2B5EF4-FFF2-40B4-BE49-F238E27FC236}">
                <a16:creationId xmlns:a16="http://schemas.microsoft.com/office/drawing/2014/main" id="{63C84089-C524-F345-AD13-1CD1BC2BDD4C}"/>
              </a:ext>
            </a:extLst>
          </p:cNvPr>
          <p:cNvCxnSpPr>
            <a:cxnSpLocks/>
          </p:cNvCxnSpPr>
          <p:nvPr/>
        </p:nvCxnSpPr>
        <p:spPr>
          <a:xfrm flipV="1">
            <a:off x="7055038" y="3140866"/>
            <a:ext cx="314271" cy="1"/>
          </a:xfrm>
          <a:prstGeom prst="line">
            <a:avLst/>
          </a:prstGeom>
          <a:ln w="444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256F3CA0-99B4-E244-80FB-38ACB402D41E}"/>
              </a:ext>
            </a:extLst>
          </p:cNvPr>
          <p:cNvCxnSpPr>
            <a:cxnSpLocks/>
          </p:cNvCxnSpPr>
          <p:nvPr/>
        </p:nvCxnSpPr>
        <p:spPr>
          <a:xfrm flipV="1">
            <a:off x="7050004" y="4118013"/>
            <a:ext cx="314271" cy="1"/>
          </a:xfrm>
          <a:prstGeom prst="line">
            <a:avLst/>
          </a:prstGeom>
          <a:ln w="444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4454833B-DAAC-5742-B3A0-B243795D939B}"/>
              </a:ext>
            </a:extLst>
          </p:cNvPr>
          <p:cNvSpPr/>
          <p:nvPr/>
        </p:nvSpPr>
        <p:spPr>
          <a:xfrm>
            <a:off x="534154" y="2557778"/>
            <a:ext cx="1141268" cy="453642"/>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590476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Rounded Rectangle 51">
            <a:extLst>
              <a:ext uri="{FF2B5EF4-FFF2-40B4-BE49-F238E27FC236}">
                <a16:creationId xmlns:a16="http://schemas.microsoft.com/office/drawing/2014/main" id="{6AB98EF9-1079-014E-93DB-279750D9E0BF}"/>
              </a:ext>
            </a:extLst>
          </p:cNvPr>
          <p:cNvSpPr/>
          <p:nvPr/>
        </p:nvSpPr>
        <p:spPr>
          <a:xfrm>
            <a:off x="4962658" y="2529473"/>
            <a:ext cx="1530548" cy="809030"/>
          </a:xfrm>
          <a:prstGeom prst="roundRect">
            <a:avLst/>
          </a:prstGeom>
          <a:noFill/>
          <a:ln w="1905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013" dirty="0">
              <a:solidFill>
                <a:schemeClr val="tx1"/>
              </a:solidFill>
              <a:latin typeface="Helvetica" pitchFamily="2" charset="0"/>
            </a:endParaRPr>
          </a:p>
        </p:txBody>
      </p:sp>
      <p:pic>
        <p:nvPicPr>
          <p:cNvPr id="1026" name="Picture 2" descr="Mental Health, Cranium, Head, Human, Male, Man, People">
            <a:extLst>
              <a:ext uri="{FF2B5EF4-FFF2-40B4-BE49-F238E27FC236}">
                <a16:creationId xmlns:a16="http://schemas.microsoft.com/office/drawing/2014/main" id="{97A78E85-718E-BF4B-9856-7A32D23C3521}"/>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tretch>
            <a:fillRect/>
          </a:stretch>
        </p:blipFill>
        <p:spPr bwMode="auto">
          <a:xfrm flipH="1">
            <a:off x="1455133" y="2015655"/>
            <a:ext cx="2181782" cy="2493465"/>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52">
            <a:extLst>
              <a:ext uri="{FF2B5EF4-FFF2-40B4-BE49-F238E27FC236}">
                <a16:creationId xmlns:a16="http://schemas.microsoft.com/office/drawing/2014/main" id="{C5BFB05E-8883-0948-A834-2DEA3987DA45}"/>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4968015" y="2047271"/>
            <a:ext cx="630436" cy="2044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TextBox 53">
            <a:extLst>
              <a:ext uri="{FF2B5EF4-FFF2-40B4-BE49-F238E27FC236}">
                <a16:creationId xmlns:a16="http://schemas.microsoft.com/office/drawing/2014/main" id="{E823FD00-C79A-0245-8767-77BE9B6A6F68}"/>
              </a:ext>
            </a:extLst>
          </p:cNvPr>
          <p:cNvSpPr txBox="1">
            <a:spLocks noChangeArrowheads="1"/>
          </p:cNvSpPr>
          <p:nvPr/>
        </p:nvSpPr>
        <p:spPr bwMode="auto">
          <a:xfrm>
            <a:off x="5588161" y="2058609"/>
            <a:ext cx="280846" cy="2654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Palatino Linotype" panose="02040502050505030304" pitchFamily="18" charset="0"/>
                <a:ea typeface="ＭＳ Ｐゴシック" panose="020B0600070205080204" pitchFamily="34" charset="-128"/>
              </a:defRPr>
            </a:lvl1pPr>
            <a:lvl2pPr marL="742950" indent="-285750">
              <a:defRPr>
                <a:solidFill>
                  <a:schemeClr val="tx1"/>
                </a:solidFill>
                <a:latin typeface="Palatino Linotype" panose="02040502050505030304" pitchFamily="18" charset="0"/>
                <a:ea typeface="ＭＳ Ｐゴシック" panose="020B0600070205080204" pitchFamily="34" charset="-128"/>
              </a:defRPr>
            </a:lvl2pPr>
            <a:lvl3pPr marL="1143000" indent="-228600">
              <a:defRPr>
                <a:solidFill>
                  <a:schemeClr val="tx1"/>
                </a:solidFill>
                <a:latin typeface="Palatino Linotype" panose="02040502050505030304" pitchFamily="18" charset="0"/>
                <a:ea typeface="ＭＳ Ｐゴシック" panose="020B0600070205080204" pitchFamily="34" charset="-128"/>
              </a:defRPr>
            </a:lvl3pPr>
            <a:lvl4pPr marL="1600200" indent="-228600">
              <a:defRPr>
                <a:solidFill>
                  <a:schemeClr val="tx1"/>
                </a:solidFill>
                <a:latin typeface="Palatino Linotype" panose="02040502050505030304" pitchFamily="18" charset="0"/>
                <a:ea typeface="ＭＳ Ｐゴシック" panose="020B0600070205080204" pitchFamily="34" charset="-128"/>
              </a:defRPr>
            </a:lvl4pPr>
            <a:lvl5pPr marL="2057400" indent="-228600">
              <a:defRPr>
                <a:solidFill>
                  <a:schemeClr val="tx1"/>
                </a:solidFill>
                <a:latin typeface="Palatino Linotype" panose="02040502050505030304" pitchFamily="18"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Palatino Linotype" panose="02040502050505030304" pitchFamily="18"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Palatino Linotype" panose="02040502050505030304" pitchFamily="18"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Palatino Linotype" panose="02040502050505030304" pitchFamily="18"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Palatino Linotype" panose="02040502050505030304" pitchFamily="18" charset="0"/>
                <a:ea typeface="ＭＳ Ｐゴシック" panose="020B0600070205080204" pitchFamily="34" charset="-128"/>
              </a:defRPr>
            </a:lvl9pPr>
          </a:lstStyle>
          <a:p>
            <a:r>
              <a:rPr lang="en-US" altLang="en-US" sz="1125" b="1" dirty="0">
                <a:latin typeface="Helvetica" pitchFamily="2" charset="0"/>
              </a:rPr>
              <a:t>X</a:t>
            </a:r>
          </a:p>
        </p:txBody>
      </p:sp>
      <p:pic>
        <p:nvPicPr>
          <p:cNvPr id="23" name="Picture 58">
            <a:extLst>
              <a:ext uri="{FF2B5EF4-FFF2-40B4-BE49-F238E27FC236}">
                <a16:creationId xmlns:a16="http://schemas.microsoft.com/office/drawing/2014/main" id="{5C50A117-BA8D-E04A-A8EC-A2C9D18EC239}"/>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flipH="1">
            <a:off x="5056062" y="3021964"/>
            <a:ext cx="630436" cy="2044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Picture 59">
            <a:extLst>
              <a:ext uri="{FF2B5EF4-FFF2-40B4-BE49-F238E27FC236}">
                <a16:creationId xmlns:a16="http://schemas.microsoft.com/office/drawing/2014/main" id="{F3F6FB78-420B-074A-9674-7AB5E25617A6}"/>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5807406" y="2818796"/>
            <a:ext cx="630436" cy="2044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Picture 60">
            <a:extLst>
              <a:ext uri="{FF2B5EF4-FFF2-40B4-BE49-F238E27FC236}">
                <a16:creationId xmlns:a16="http://schemas.microsoft.com/office/drawing/2014/main" id="{3C3F66D5-D1BA-C94B-B653-05AE71708B5A}"/>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flipH="1">
            <a:off x="4984089" y="2611627"/>
            <a:ext cx="630436" cy="2044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6" name="Group 67">
            <a:extLst>
              <a:ext uri="{FF2B5EF4-FFF2-40B4-BE49-F238E27FC236}">
                <a16:creationId xmlns:a16="http://schemas.microsoft.com/office/drawing/2014/main" id="{296D41AD-F950-5643-A3FA-14B9F4F54AA6}"/>
              </a:ext>
            </a:extLst>
          </p:cNvPr>
          <p:cNvGrpSpPr>
            <a:grpSpLocks/>
          </p:cNvGrpSpPr>
          <p:nvPr/>
        </p:nvGrpSpPr>
        <p:grpSpPr bwMode="auto">
          <a:xfrm>
            <a:off x="5810085" y="2052602"/>
            <a:ext cx="630436" cy="204516"/>
            <a:chOff x="2237664" y="1557306"/>
            <a:chExt cx="1121204" cy="363574"/>
          </a:xfrm>
        </p:grpSpPr>
        <p:pic>
          <p:nvPicPr>
            <p:cNvPr id="27" name="Picture 38">
              <a:extLst>
                <a:ext uri="{FF2B5EF4-FFF2-40B4-BE49-F238E27FC236}">
                  <a16:creationId xmlns:a16="http://schemas.microsoft.com/office/drawing/2014/main" id="{C6AA0462-48FF-244F-B502-BD72E5DB24CF}"/>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flipH="1">
              <a:off x="2237664" y="1557306"/>
              <a:ext cx="1121204" cy="3635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8" name="Straight Connector 27">
              <a:extLst>
                <a:ext uri="{FF2B5EF4-FFF2-40B4-BE49-F238E27FC236}">
                  <a16:creationId xmlns:a16="http://schemas.microsoft.com/office/drawing/2014/main" id="{B79B37DB-A76D-B445-BC29-3A2B14AF4190}"/>
                </a:ext>
              </a:extLst>
            </p:cNvPr>
            <p:cNvCxnSpPr/>
            <p:nvPr/>
          </p:nvCxnSpPr>
          <p:spPr>
            <a:xfrm>
              <a:off x="2601341" y="1557987"/>
              <a:ext cx="358912" cy="0"/>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29" name="Group 68">
            <a:extLst>
              <a:ext uri="{FF2B5EF4-FFF2-40B4-BE49-F238E27FC236}">
                <a16:creationId xmlns:a16="http://schemas.microsoft.com/office/drawing/2014/main" id="{441B8C18-AB09-3740-85BA-ADDC23ED53E9}"/>
              </a:ext>
            </a:extLst>
          </p:cNvPr>
          <p:cNvGrpSpPr>
            <a:grpSpLocks/>
          </p:cNvGrpSpPr>
          <p:nvPr/>
        </p:nvGrpSpPr>
        <p:grpSpPr bwMode="auto">
          <a:xfrm flipH="1">
            <a:off x="5097495" y="2830573"/>
            <a:ext cx="630436" cy="205214"/>
            <a:chOff x="2237664" y="1556066"/>
            <a:chExt cx="1121204" cy="364814"/>
          </a:xfrm>
        </p:grpSpPr>
        <p:pic>
          <p:nvPicPr>
            <p:cNvPr id="30" name="Picture 69">
              <a:extLst>
                <a:ext uri="{FF2B5EF4-FFF2-40B4-BE49-F238E27FC236}">
                  <a16:creationId xmlns:a16="http://schemas.microsoft.com/office/drawing/2014/main" id="{BFFF8085-596E-0640-90CD-86E51CB635E4}"/>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flipH="1">
              <a:off x="2237664" y="1557306"/>
              <a:ext cx="1121204" cy="3635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1" name="Straight Connector 30">
              <a:extLst>
                <a:ext uri="{FF2B5EF4-FFF2-40B4-BE49-F238E27FC236}">
                  <a16:creationId xmlns:a16="http://schemas.microsoft.com/office/drawing/2014/main" id="{FEA948A4-41CD-6C4F-B2D8-FB2A8184D919}"/>
                </a:ext>
              </a:extLst>
            </p:cNvPr>
            <p:cNvCxnSpPr/>
            <p:nvPr/>
          </p:nvCxnSpPr>
          <p:spPr>
            <a:xfrm>
              <a:off x="2601340" y="1556066"/>
              <a:ext cx="358912" cy="0"/>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2" name="Group 71">
            <a:extLst>
              <a:ext uri="{FF2B5EF4-FFF2-40B4-BE49-F238E27FC236}">
                <a16:creationId xmlns:a16="http://schemas.microsoft.com/office/drawing/2014/main" id="{0C53F3AD-BB31-A542-9764-5BFA54EA166F}"/>
              </a:ext>
            </a:extLst>
          </p:cNvPr>
          <p:cNvGrpSpPr>
            <a:grpSpLocks/>
          </p:cNvGrpSpPr>
          <p:nvPr/>
        </p:nvGrpSpPr>
        <p:grpSpPr bwMode="auto">
          <a:xfrm>
            <a:off x="5785974" y="3026858"/>
            <a:ext cx="630436" cy="209848"/>
            <a:chOff x="2237664" y="1547828"/>
            <a:chExt cx="1121204" cy="373052"/>
          </a:xfrm>
        </p:grpSpPr>
        <p:pic>
          <p:nvPicPr>
            <p:cNvPr id="33" name="Picture 72">
              <a:extLst>
                <a:ext uri="{FF2B5EF4-FFF2-40B4-BE49-F238E27FC236}">
                  <a16:creationId xmlns:a16="http://schemas.microsoft.com/office/drawing/2014/main" id="{4596C6E7-E93B-A045-904F-4FD63A681A14}"/>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flipH="1">
              <a:off x="2237664" y="1557306"/>
              <a:ext cx="1121204" cy="3635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4" name="Straight Connector 33">
              <a:extLst>
                <a:ext uri="{FF2B5EF4-FFF2-40B4-BE49-F238E27FC236}">
                  <a16:creationId xmlns:a16="http://schemas.microsoft.com/office/drawing/2014/main" id="{42265650-DF12-014F-8983-44979D420F4B}"/>
                </a:ext>
              </a:extLst>
            </p:cNvPr>
            <p:cNvCxnSpPr/>
            <p:nvPr/>
          </p:nvCxnSpPr>
          <p:spPr>
            <a:xfrm>
              <a:off x="2601340" y="1547828"/>
              <a:ext cx="358912" cy="0"/>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5" name="Group 77">
            <a:extLst>
              <a:ext uri="{FF2B5EF4-FFF2-40B4-BE49-F238E27FC236}">
                <a16:creationId xmlns:a16="http://schemas.microsoft.com/office/drawing/2014/main" id="{2DEBEAB3-CAE1-FF4D-B901-C4F592BDB7CB}"/>
              </a:ext>
            </a:extLst>
          </p:cNvPr>
          <p:cNvGrpSpPr>
            <a:grpSpLocks/>
          </p:cNvGrpSpPr>
          <p:nvPr/>
        </p:nvGrpSpPr>
        <p:grpSpPr bwMode="auto">
          <a:xfrm>
            <a:off x="5695784" y="2580372"/>
            <a:ext cx="631329" cy="205383"/>
            <a:chOff x="2040191" y="2402099"/>
            <a:chExt cx="1121204" cy="365557"/>
          </a:xfrm>
        </p:grpSpPr>
        <p:pic>
          <p:nvPicPr>
            <p:cNvPr id="36" name="Picture 75">
              <a:extLst>
                <a:ext uri="{FF2B5EF4-FFF2-40B4-BE49-F238E27FC236}">
                  <a16:creationId xmlns:a16="http://schemas.microsoft.com/office/drawing/2014/main" id="{2E1D3D64-BABD-6C46-98A0-CD8ABFFFC9F0}"/>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flipH="1">
              <a:off x="2040191" y="2404082"/>
              <a:ext cx="1121204" cy="3635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7" name="Straight Connector 36">
              <a:extLst>
                <a:ext uri="{FF2B5EF4-FFF2-40B4-BE49-F238E27FC236}">
                  <a16:creationId xmlns:a16="http://schemas.microsoft.com/office/drawing/2014/main" id="{E33FAD33-2F01-6749-AA78-2EBEFA2872D3}"/>
                </a:ext>
              </a:extLst>
            </p:cNvPr>
            <p:cNvCxnSpPr/>
            <p:nvPr/>
          </p:nvCxnSpPr>
          <p:spPr>
            <a:xfrm>
              <a:off x="2403354" y="2402099"/>
              <a:ext cx="359990" cy="0"/>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50" name="Straight Arrow Connector 49">
            <a:extLst>
              <a:ext uri="{FF2B5EF4-FFF2-40B4-BE49-F238E27FC236}">
                <a16:creationId xmlns:a16="http://schemas.microsoft.com/office/drawing/2014/main" id="{2E5B6A3E-5A03-E24C-AF58-182285A0F681}"/>
              </a:ext>
            </a:extLst>
          </p:cNvPr>
          <p:cNvCxnSpPr/>
          <p:nvPr/>
        </p:nvCxnSpPr>
        <p:spPr>
          <a:xfrm>
            <a:off x="5682928" y="2257118"/>
            <a:ext cx="0" cy="272356"/>
          </a:xfrm>
          <a:prstGeom prst="straightConnector1">
            <a:avLst/>
          </a:prstGeom>
          <a:ln w="6985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72216C96-2ECA-B04C-9DE0-1C2219FA05B4}"/>
              </a:ext>
            </a:extLst>
          </p:cNvPr>
          <p:cNvSpPr txBox="1"/>
          <p:nvPr/>
        </p:nvSpPr>
        <p:spPr>
          <a:xfrm>
            <a:off x="5013666" y="2226798"/>
            <a:ext cx="678391" cy="248209"/>
          </a:xfrm>
          <a:prstGeom prst="rect">
            <a:avLst/>
          </a:prstGeom>
          <a:noFill/>
        </p:spPr>
        <p:txBody>
          <a:bodyPr wrap="none" rtlCol="0">
            <a:spAutoFit/>
          </a:bodyPr>
          <a:lstStyle/>
          <a:p>
            <a:r>
              <a:rPr lang="en-US" sz="1013" b="1" dirty="0" err="1">
                <a:solidFill>
                  <a:srgbClr val="FF0000"/>
                </a:solidFill>
                <a:latin typeface="Helvetica" pitchFamily="2" charset="0"/>
              </a:rPr>
              <a:t>fAD</a:t>
            </a:r>
            <a:r>
              <a:rPr lang="en-US" sz="1013" b="1" dirty="0">
                <a:solidFill>
                  <a:srgbClr val="FF0000"/>
                </a:solidFill>
                <a:latin typeface="Helvetica" pitchFamily="2" charset="0"/>
              </a:rPr>
              <a:t>-like</a:t>
            </a:r>
          </a:p>
        </p:txBody>
      </p:sp>
      <p:sp>
        <p:nvSpPr>
          <p:cNvPr id="54" name="TextBox 53">
            <a:extLst>
              <a:ext uri="{FF2B5EF4-FFF2-40B4-BE49-F238E27FC236}">
                <a16:creationId xmlns:a16="http://schemas.microsoft.com/office/drawing/2014/main" id="{FBAE26B3-AFA5-4544-BED3-D02FD712329A}"/>
              </a:ext>
            </a:extLst>
          </p:cNvPr>
          <p:cNvSpPr txBox="1"/>
          <p:nvPr/>
        </p:nvSpPr>
        <p:spPr>
          <a:xfrm>
            <a:off x="5773550" y="2222563"/>
            <a:ext cx="902811" cy="248209"/>
          </a:xfrm>
          <a:prstGeom prst="rect">
            <a:avLst/>
          </a:prstGeom>
          <a:noFill/>
        </p:spPr>
        <p:txBody>
          <a:bodyPr wrap="none" rtlCol="0">
            <a:spAutoFit/>
          </a:bodyPr>
          <a:lstStyle/>
          <a:p>
            <a:r>
              <a:rPr lang="en-US" sz="1013" b="1" dirty="0">
                <a:solidFill>
                  <a:srgbClr val="0070C0"/>
                </a:solidFill>
                <a:latin typeface="Helvetica" pitchFamily="2" charset="0"/>
              </a:rPr>
              <a:t>non-mutant</a:t>
            </a:r>
          </a:p>
        </p:txBody>
      </p:sp>
      <p:sp>
        <p:nvSpPr>
          <p:cNvPr id="58" name="Rectangle 57">
            <a:extLst>
              <a:ext uri="{FF2B5EF4-FFF2-40B4-BE49-F238E27FC236}">
                <a16:creationId xmlns:a16="http://schemas.microsoft.com/office/drawing/2014/main" id="{53CA586C-F7B3-F54D-BE1D-415C26999C62}"/>
              </a:ext>
            </a:extLst>
          </p:cNvPr>
          <p:cNvSpPr/>
          <p:nvPr/>
        </p:nvSpPr>
        <p:spPr>
          <a:xfrm rot="21362203">
            <a:off x="3432628" y="2598368"/>
            <a:ext cx="240108" cy="25717"/>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solidFill>
                <a:schemeClr val="tx1"/>
              </a:solidFill>
              <a:latin typeface="Helvetica" pitchFamily="2" charset="0"/>
            </a:endParaRPr>
          </a:p>
        </p:txBody>
      </p:sp>
      <p:sp>
        <p:nvSpPr>
          <p:cNvPr id="69" name="Rectangle 68">
            <a:extLst>
              <a:ext uri="{FF2B5EF4-FFF2-40B4-BE49-F238E27FC236}">
                <a16:creationId xmlns:a16="http://schemas.microsoft.com/office/drawing/2014/main" id="{88B33C23-CAAD-FE49-971A-899D387D6B53}"/>
              </a:ext>
            </a:extLst>
          </p:cNvPr>
          <p:cNvSpPr/>
          <p:nvPr/>
        </p:nvSpPr>
        <p:spPr>
          <a:xfrm rot="1241099">
            <a:off x="3428775" y="2698119"/>
            <a:ext cx="227564" cy="25717"/>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solidFill>
                <a:schemeClr val="tx1"/>
              </a:solidFill>
              <a:latin typeface="Helvetica" pitchFamily="2" charset="0"/>
            </a:endParaRPr>
          </a:p>
        </p:txBody>
      </p:sp>
      <p:sp>
        <p:nvSpPr>
          <p:cNvPr id="59" name="TextBox 58">
            <a:extLst>
              <a:ext uri="{FF2B5EF4-FFF2-40B4-BE49-F238E27FC236}">
                <a16:creationId xmlns:a16="http://schemas.microsoft.com/office/drawing/2014/main" id="{78F87130-D63B-134D-8443-42DB6D71F0C8}"/>
              </a:ext>
            </a:extLst>
          </p:cNvPr>
          <p:cNvSpPr txBox="1"/>
          <p:nvPr/>
        </p:nvSpPr>
        <p:spPr>
          <a:xfrm>
            <a:off x="3534729" y="2866842"/>
            <a:ext cx="1136850" cy="456087"/>
          </a:xfrm>
          <a:prstGeom prst="rect">
            <a:avLst/>
          </a:prstGeom>
          <a:noFill/>
        </p:spPr>
        <p:txBody>
          <a:bodyPr wrap="none" rtlCol="0">
            <a:spAutoFit/>
          </a:bodyPr>
          <a:lstStyle/>
          <a:p>
            <a:pPr algn="ctr"/>
            <a:r>
              <a:rPr lang="en-US" sz="788" b="1" dirty="0">
                <a:latin typeface="Helvetica" pitchFamily="2" charset="0"/>
              </a:rPr>
              <a:t>mutation causing</a:t>
            </a:r>
          </a:p>
          <a:p>
            <a:pPr algn="ctr"/>
            <a:r>
              <a:rPr lang="en-US" sz="788" b="1" dirty="0">
                <a:latin typeface="Helvetica" pitchFamily="2" charset="0"/>
              </a:rPr>
              <a:t>familial Alzheimer’s</a:t>
            </a:r>
          </a:p>
          <a:p>
            <a:pPr algn="ctr"/>
            <a:r>
              <a:rPr lang="en-US" sz="788" b="1" dirty="0">
                <a:latin typeface="Helvetica" pitchFamily="2" charset="0"/>
              </a:rPr>
              <a:t>disease (</a:t>
            </a:r>
            <a:r>
              <a:rPr lang="en-US" sz="788" b="1" dirty="0" err="1">
                <a:latin typeface="Helvetica" pitchFamily="2" charset="0"/>
              </a:rPr>
              <a:t>fAD</a:t>
            </a:r>
            <a:r>
              <a:rPr lang="en-US" sz="788" b="1" dirty="0">
                <a:latin typeface="Helvetica" pitchFamily="2" charset="0"/>
              </a:rPr>
              <a:t>)</a:t>
            </a:r>
          </a:p>
        </p:txBody>
      </p:sp>
      <p:sp>
        <p:nvSpPr>
          <p:cNvPr id="60" name="Right Arrow 59">
            <a:extLst>
              <a:ext uri="{FF2B5EF4-FFF2-40B4-BE49-F238E27FC236}">
                <a16:creationId xmlns:a16="http://schemas.microsoft.com/office/drawing/2014/main" id="{9787CC74-3D3D-F141-B791-610E54ABCCD3}"/>
              </a:ext>
            </a:extLst>
          </p:cNvPr>
          <p:cNvSpPr/>
          <p:nvPr/>
        </p:nvSpPr>
        <p:spPr>
          <a:xfrm rot="19971794">
            <a:off x="4318512" y="2259137"/>
            <a:ext cx="653770" cy="175099"/>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solidFill>
                <a:schemeClr val="tx1"/>
              </a:solidFill>
              <a:latin typeface="Helvetica" pitchFamily="2" charset="0"/>
            </a:endParaRPr>
          </a:p>
        </p:txBody>
      </p:sp>
      <p:sp>
        <p:nvSpPr>
          <p:cNvPr id="76" name="5-point Star 75">
            <a:extLst>
              <a:ext uri="{FF2B5EF4-FFF2-40B4-BE49-F238E27FC236}">
                <a16:creationId xmlns:a16="http://schemas.microsoft.com/office/drawing/2014/main" id="{377BC113-E34E-8E4A-A8C6-8786AFC4BC08}"/>
              </a:ext>
            </a:extLst>
          </p:cNvPr>
          <p:cNvSpPr/>
          <p:nvPr/>
        </p:nvSpPr>
        <p:spPr>
          <a:xfrm>
            <a:off x="5391508" y="2068337"/>
            <a:ext cx="137291" cy="115005"/>
          </a:xfrm>
          <a:prstGeom prst="star5">
            <a:avLst/>
          </a:prstGeom>
          <a:solidFill>
            <a:srgbClr val="FF0000"/>
          </a:solidFill>
          <a:ln w="127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solidFill>
                <a:schemeClr val="tx1"/>
              </a:solidFill>
              <a:latin typeface="Helvetica" pitchFamily="2" charset="0"/>
            </a:endParaRPr>
          </a:p>
        </p:txBody>
      </p:sp>
      <p:sp>
        <p:nvSpPr>
          <p:cNvPr id="62" name="TextBox 61">
            <a:extLst>
              <a:ext uri="{FF2B5EF4-FFF2-40B4-BE49-F238E27FC236}">
                <a16:creationId xmlns:a16="http://schemas.microsoft.com/office/drawing/2014/main" id="{9044A07C-AC1D-FC45-A30C-9D7C64C586CD}"/>
              </a:ext>
            </a:extLst>
          </p:cNvPr>
          <p:cNvSpPr txBox="1"/>
          <p:nvPr/>
        </p:nvSpPr>
        <p:spPr>
          <a:xfrm>
            <a:off x="4409082" y="2457242"/>
            <a:ext cx="603050" cy="334835"/>
          </a:xfrm>
          <a:prstGeom prst="rect">
            <a:avLst/>
          </a:prstGeom>
          <a:noFill/>
        </p:spPr>
        <p:txBody>
          <a:bodyPr wrap="none" rtlCol="0">
            <a:spAutoFit/>
          </a:bodyPr>
          <a:lstStyle/>
          <a:p>
            <a:pPr algn="ctr"/>
            <a:r>
              <a:rPr lang="en-US" sz="788" b="1" dirty="0">
                <a:latin typeface="Helvetica" pitchFamily="2" charset="0"/>
              </a:rPr>
              <a:t>genome </a:t>
            </a:r>
          </a:p>
          <a:p>
            <a:pPr algn="ctr"/>
            <a:r>
              <a:rPr lang="en-US" sz="788" b="1" dirty="0">
                <a:latin typeface="Helvetica" pitchFamily="2" charset="0"/>
              </a:rPr>
              <a:t>editing</a:t>
            </a:r>
          </a:p>
        </p:txBody>
      </p:sp>
      <p:sp>
        <p:nvSpPr>
          <p:cNvPr id="63" name="Right Arrow 62">
            <a:extLst>
              <a:ext uri="{FF2B5EF4-FFF2-40B4-BE49-F238E27FC236}">
                <a16:creationId xmlns:a16="http://schemas.microsoft.com/office/drawing/2014/main" id="{1B201A49-5442-1740-A833-FDECEC44619C}"/>
              </a:ext>
            </a:extLst>
          </p:cNvPr>
          <p:cNvSpPr/>
          <p:nvPr/>
        </p:nvSpPr>
        <p:spPr>
          <a:xfrm rot="5400000">
            <a:off x="5606470" y="3358509"/>
            <a:ext cx="211953" cy="201615"/>
          </a:xfrm>
          <a:prstGeom prst="rightArrow">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latin typeface="Helvetica" pitchFamily="2" charset="0"/>
            </a:endParaRPr>
          </a:p>
        </p:txBody>
      </p:sp>
      <p:pic>
        <p:nvPicPr>
          <p:cNvPr id="1030" name="Picture 6" descr="Related image">
            <a:extLst>
              <a:ext uri="{FF2B5EF4-FFF2-40B4-BE49-F238E27FC236}">
                <a16:creationId xmlns:a16="http://schemas.microsoft.com/office/drawing/2014/main" id="{550DBED3-7714-DF46-964C-05E0EF54A2E3}"/>
              </a:ext>
            </a:extLst>
          </p:cNvPr>
          <p:cNvPicPr>
            <a:picLocks noChangeAspect="1" noChangeArrowheads="1"/>
          </p:cNvPicPr>
          <p:nvPr/>
        </p:nvPicPr>
        <p:blipFill rotWithShape="1">
          <a:blip r:embed="rId6" cstate="screen">
            <a:extLst>
              <a:ext uri="{28A0092B-C50C-407E-A947-70E740481C1C}">
                <a14:useLocalDpi xmlns:a14="http://schemas.microsoft.com/office/drawing/2010/main"/>
              </a:ext>
            </a:extLst>
          </a:blip>
          <a:srcRect/>
          <a:stretch/>
        </p:blipFill>
        <p:spPr bwMode="auto">
          <a:xfrm rot="3803612" flipH="1">
            <a:off x="3851692" y="2313644"/>
            <a:ext cx="337364" cy="647126"/>
          </a:xfrm>
          <a:prstGeom prst="rect">
            <a:avLst/>
          </a:prstGeom>
          <a:noFill/>
          <a:extLst>
            <a:ext uri="{909E8E84-426E-40DD-AFC4-6F175D3DCCD1}">
              <a14:hiddenFill xmlns:a14="http://schemas.microsoft.com/office/drawing/2010/main">
                <a:solidFill>
                  <a:srgbClr val="FFFFFF"/>
                </a:solidFill>
              </a14:hiddenFill>
            </a:ext>
          </a:extLst>
        </p:spPr>
      </p:pic>
      <p:sp>
        <p:nvSpPr>
          <p:cNvPr id="88" name="5-point Star 87">
            <a:extLst>
              <a:ext uri="{FF2B5EF4-FFF2-40B4-BE49-F238E27FC236}">
                <a16:creationId xmlns:a16="http://schemas.microsoft.com/office/drawing/2014/main" id="{DAA7C425-BC78-984F-8463-5376D8FE83B4}"/>
              </a:ext>
            </a:extLst>
          </p:cNvPr>
          <p:cNvSpPr/>
          <p:nvPr/>
        </p:nvSpPr>
        <p:spPr>
          <a:xfrm>
            <a:off x="3975864" y="2640825"/>
            <a:ext cx="137291" cy="115005"/>
          </a:xfrm>
          <a:prstGeom prst="star5">
            <a:avLst/>
          </a:prstGeom>
          <a:solidFill>
            <a:srgbClr val="FF0000"/>
          </a:solidFill>
          <a:ln w="127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solidFill>
                <a:schemeClr val="tx1"/>
              </a:solidFill>
              <a:latin typeface="Helvetica" pitchFamily="2" charset="0"/>
            </a:endParaRPr>
          </a:p>
        </p:txBody>
      </p:sp>
      <p:pic>
        <p:nvPicPr>
          <p:cNvPr id="56" name="Picture 55">
            <a:extLst>
              <a:ext uri="{FF2B5EF4-FFF2-40B4-BE49-F238E27FC236}">
                <a16:creationId xmlns:a16="http://schemas.microsoft.com/office/drawing/2014/main" id="{D927203F-8249-E040-AD8F-5B2C14117432}"/>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4461124" y="3591683"/>
            <a:ext cx="2613886" cy="865063"/>
          </a:xfrm>
          <a:prstGeom prst="rect">
            <a:avLst/>
          </a:prstGeom>
        </p:spPr>
      </p:pic>
      <p:pic>
        <p:nvPicPr>
          <p:cNvPr id="57" name="Picture 56">
            <a:extLst>
              <a:ext uri="{FF2B5EF4-FFF2-40B4-BE49-F238E27FC236}">
                <a16:creationId xmlns:a16="http://schemas.microsoft.com/office/drawing/2014/main" id="{EC81C5DF-F8E6-1D41-9A9D-9B0582A3F36E}"/>
              </a:ext>
            </a:extLst>
          </p:cNvPr>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6118417" y="4326900"/>
            <a:ext cx="1017016" cy="125311"/>
          </a:xfrm>
          <a:prstGeom prst="rect">
            <a:avLst/>
          </a:prstGeom>
        </p:spPr>
      </p:pic>
      <p:pic>
        <p:nvPicPr>
          <p:cNvPr id="61" name="Picture 60">
            <a:extLst>
              <a:ext uri="{FF2B5EF4-FFF2-40B4-BE49-F238E27FC236}">
                <a16:creationId xmlns:a16="http://schemas.microsoft.com/office/drawing/2014/main" id="{F2F6A0D3-327E-A94D-A212-8CAC4F7CF2C8}"/>
              </a:ext>
            </a:extLst>
          </p:cNvPr>
          <p:cNvPicPr>
            <a:picLocks noChangeAspect="1"/>
          </p:cNvPicPr>
          <p:nvPr/>
        </p:nvPicPr>
        <p:blipFill rotWithShape="1">
          <a:blip r:embed="rId9" cstate="screen">
            <a:extLst>
              <a:ext uri="{28A0092B-C50C-407E-A947-70E740481C1C}">
                <a14:useLocalDpi xmlns:a14="http://schemas.microsoft.com/office/drawing/2010/main"/>
              </a:ext>
            </a:extLst>
          </a:blip>
          <a:srcRect/>
          <a:stretch/>
        </p:blipFill>
        <p:spPr>
          <a:xfrm>
            <a:off x="6256163" y="4159368"/>
            <a:ext cx="787479" cy="185157"/>
          </a:xfrm>
          <a:prstGeom prst="rect">
            <a:avLst/>
          </a:prstGeom>
        </p:spPr>
      </p:pic>
      <p:sp>
        <p:nvSpPr>
          <p:cNvPr id="64" name="Rectangle 63">
            <a:extLst>
              <a:ext uri="{FF2B5EF4-FFF2-40B4-BE49-F238E27FC236}">
                <a16:creationId xmlns:a16="http://schemas.microsoft.com/office/drawing/2014/main" id="{28468230-712D-A144-998E-D5FDC6ABD6C6}"/>
              </a:ext>
            </a:extLst>
          </p:cNvPr>
          <p:cNvSpPr/>
          <p:nvPr/>
        </p:nvSpPr>
        <p:spPr>
          <a:xfrm>
            <a:off x="4433733" y="3591683"/>
            <a:ext cx="2736516" cy="865063"/>
          </a:xfrm>
          <a:prstGeom prst="rect">
            <a:avLst/>
          </a:prstGeom>
          <a:no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TextBox 64">
            <a:extLst>
              <a:ext uri="{FF2B5EF4-FFF2-40B4-BE49-F238E27FC236}">
                <a16:creationId xmlns:a16="http://schemas.microsoft.com/office/drawing/2014/main" id="{E309D28B-0FEA-5040-9443-C71A675BDEC9}"/>
              </a:ext>
            </a:extLst>
          </p:cNvPr>
          <p:cNvSpPr txBox="1"/>
          <p:nvPr/>
        </p:nvSpPr>
        <p:spPr>
          <a:xfrm>
            <a:off x="5459224" y="3140226"/>
            <a:ext cx="577402" cy="248209"/>
          </a:xfrm>
          <a:prstGeom prst="rect">
            <a:avLst/>
          </a:prstGeom>
          <a:noFill/>
        </p:spPr>
        <p:txBody>
          <a:bodyPr wrap="none" rtlCol="0">
            <a:spAutoFit/>
          </a:bodyPr>
          <a:lstStyle/>
          <a:p>
            <a:r>
              <a:rPr lang="en-US" sz="1013" b="1" dirty="0">
                <a:latin typeface="Helvetica" pitchFamily="2" charset="0"/>
              </a:rPr>
              <a:t>young</a:t>
            </a:r>
          </a:p>
        </p:txBody>
      </p:sp>
      <p:sp>
        <p:nvSpPr>
          <p:cNvPr id="43" name="Rectangle 42">
            <a:extLst>
              <a:ext uri="{FF2B5EF4-FFF2-40B4-BE49-F238E27FC236}">
                <a16:creationId xmlns:a16="http://schemas.microsoft.com/office/drawing/2014/main" id="{9B5BBDA7-5AB1-6D45-8821-40A44C0CF501}"/>
              </a:ext>
            </a:extLst>
          </p:cNvPr>
          <p:cNvSpPr/>
          <p:nvPr/>
        </p:nvSpPr>
        <p:spPr>
          <a:xfrm>
            <a:off x="1043608" y="5218672"/>
            <a:ext cx="6904177" cy="1015663"/>
          </a:xfrm>
          <a:prstGeom prst="rect">
            <a:avLst/>
          </a:prstGeom>
        </p:spPr>
        <p:txBody>
          <a:bodyPr wrap="square">
            <a:spAutoFit/>
          </a:bodyPr>
          <a:lstStyle/>
          <a:p>
            <a:pPr algn="ctr"/>
            <a:r>
              <a:rPr lang="en-AU" sz="2000" dirty="0">
                <a:latin typeface="+mn-lt"/>
              </a:rPr>
              <a:t>Transcriptomic analysis indicates that the psen1fAD-like mutation has significant impacts on cellular energy metabolism and transmembrane transport processes</a:t>
            </a:r>
            <a:endParaRPr lang="en-US" sz="2000" dirty="0">
              <a:latin typeface="+mn-lt"/>
            </a:endParaRPr>
          </a:p>
        </p:txBody>
      </p:sp>
      <p:sp>
        <p:nvSpPr>
          <p:cNvPr id="4" name="Title 3">
            <a:extLst>
              <a:ext uri="{FF2B5EF4-FFF2-40B4-BE49-F238E27FC236}">
                <a16:creationId xmlns:a16="http://schemas.microsoft.com/office/drawing/2014/main" id="{CE6CE547-EE73-43A6-A832-00DB43725B90}"/>
              </a:ext>
            </a:extLst>
          </p:cNvPr>
          <p:cNvSpPr>
            <a:spLocks noGrp="1"/>
          </p:cNvSpPr>
          <p:nvPr>
            <p:ph type="title"/>
          </p:nvPr>
        </p:nvSpPr>
        <p:spPr/>
        <p:txBody>
          <a:bodyPr/>
          <a:lstStyle/>
          <a:p>
            <a:r>
              <a:rPr lang="en-AU" dirty="0"/>
              <a:t>Transcriptomics analysis</a:t>
            </a:r>
          </a:p>
        </p:txBody>
      </p:sp>
    </p:spTree>
    <p:extLst>
      <p:ext uri="{BB962C8B-B14F-4D97-AF65-F5344CB8AC3E}">
        <p14:creationId xmlns:p14="http://schemas.microsoft.com/office/powerpoint/2010/main" val="14380834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9F40C5E-2367-6E4E-8E25-338A42D22FF2}"/>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043608" y="2060848"/>
            <a:ext cx="6823438" cy="3947769"/>
          </a:xfrm>
          <a:prstGeom prst="rect">
            <a:avLst/>
          </a:prstGeom>
          <a:ln w="12700">
            <a:noFill/>
          </a:ln>
        </p:spPr>
      </p:pic>
      <p:cxnSp>
        <p:nvCxnSpPr>
          <p:cNvPr id="5" name="Straight Connector 4">
            <a:extLst>
              <a:ext uri="{FF2B5EF4-FFF2-40B4-BE49-F238E27FC236}">
                <a16:creationId xmlns:a16="http://schemas.microsoft.com/office/drawing/2014/main" id="{E2259610-2CD6-9C42-8E37-23C0E32C1C33}"/>
              </a:ext>
            </a:extLst>
          </p:cNvPr>
          <p:cNvCxnSpPr/>
          <p:nvPr/>
        </p:nvCxnSpPr>
        <p:spPr>
          <a:xfrm>
            <a:off x="1115616" y="2564904"/>
            <a:ext cx="862608"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AFD8B486-398D-0B48-B03B-D3D333567CD2}"/>
              </a:ext>
            </a:extLst>
          </p:cNvPr>
          <p:cNvCxnSpPr>
            <a:cxnSpLocks/>
          </p:cNvCxnSpPr>
          <p:nvPr/>
        </p:nvCxnSpPr>
        <p:spPr>
          <a:xfrm>
            <a:off x="6544018" y="2340166"/>
            <a:ext cx="250031"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F464DAF6-75F7-A94B-94BD-6BEE260B9B33}"/>
              </a:ext>
            </a:extLst>
          </p:cNvPr>
          <p:cNvSpPr/>
          <p:nvPr/>
        </p:nvSpPr>
        <p:spPr>
          <a:xfrm>
            <a:off x="411820" y="1308472"/>
            <a:ext cx="8244578" cy="553998"/>
          </a:xfrm>
          <a:prstGeom prst="rect">
            <a:avLst/>
          </a:prstGeom>
        </p:spPr>
        <p:txBody>
          <a:bodyPr wrap="square">
            <a:spAutoFit/>
          </a:bodyPr>
          <a:lstStyle/>
          <a:p>
            <a:pPr algn="ctr"/>
            <a:r>
              <a:rPr lang="en-AU" sz="1500" b="1" dirty="0">
                <a:latin typeface="Helvetica" pitchFamily="2" charset="0"/>
              </a:rPr>
              <a:t>Transcriptomic analysis indicates that the psen1fAD-like mutation has significant impacts on cellular energy metabolism and transmembrane transport processes</a:t>
            </a:r>
            <a:endParaRPr lang="en-US" sz="1500" b="1" dirty="0">
              <a:latin typeface="Helvetica" pitchFamily="2" charset="0"/>
            </a:endParaRPr>
          </a:p>
        </p:txBody>
      </p:sp>
    </p:spTree>
    <p:extLst>
      <p:ext uri="{BB962C8B-B14F-4D97-AF65-F5344CB8AC3E}">
        <p14:creationId xmlns:p14="http://schemas.microsoft.com/office/powerpoint/2010/main" val="17737736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7A8827-31BE-4843-844F-887AA9CB318F}"/>
              </a:ext>
            </a:extLst>
          </p:cNvPr>
          <p:cNvSpPr>
            <a:spLocks noGrp="1"/>
          </p:cNvSpPr>
          <p:nvPr>
            <p:ph type="title"/>
          </p:nvPr>
        </p:nvSpPr>
        <p:spPr>
          <a:xfrm>
            <a:off x="395536" y="397963"/>
            <a:ext cx="5760000" cy="1080000"/>
          </a:xfrm>
        </p:spPr>
        <p:txBody>
          <a:bodyPr/>
          <a:lstStyle/>
          <a:p>
            <a:r>
              <a:rPr lang="en-AU" dirty="0"/>
              <a:t>Why Metabolomics?</a:t>
            </a:r>
          </a:p>
        </p:txBody>
      </p:sp>
      <p:sp>
        <p:nvSpPr>
          <p:cNvPr id="3" name="Content Placeholder 2">
            <a:extLst>
              <a:ext uri="{FF2B5EF4-FFF2-40B4-BE49-F238E27FC236}">
                <a16:creationId xmlns:a16="http://schemas.microsoft.com/office/drawing/2014/main" id="{59FF5667-1E6D-4D0B-A4EA-F5A1170F0526}"/>
              </a:ext>
            </a:extLst>
          </p:cNvPr>
          <p:cNvSpPr>
            <a:spLocks noGrp="1"/>
          </p:cNvSpPr>
          <p:nvPr>
            <p:ph idx="1"/>
          </p:nvPr>
        </p:nvSpPr>
        <p:spPr/>
        <p:txBody>
          <a:bodyPr/>
          <a:lstStyle/>
          <a:p>
            <a:r>
              <a:rPr lang="en-AU" dirty="0"/>
              <a:t>Historically believed that decreased neuronal metabolism is a hallmark feature of Alzheimer's disease (AD). </a:t>
            </a:r>
          </a:p>
          <a:p>
            <a:r>
              <a:rPr lang="en-AU" dirty="0"/>
              <a:t>‘</a:t>
            </a:r>
            <a:r>
              <a:rPr lang="en-AU" dirty="0" err="1"/>
              <a:t>omic</a:t>
            </a:r>
            <a:r>
              <a:rPr lang="en-AU" dirty="0"/>
              <a:t>’ technologies provide the most in-depth insight possible into the molecular and functional states of cells and tissues. </a:t>
            </a:r>
          </a:p>
          <a:p>
            <a:endParaRPr lang="en-AU" dirty="0"/>
          </a:p>
        </p:txBody>
      </p:sp>
      <p:sp>
        <p:nvSpPr>
          <p:cNvPr id="4" name="Slide Number Placeholder 3">
            <a:extLst>
              <a:ext uri="{FF2B5EF4-FFF2-40B4-BE49-F238E27FC236}">
                <a16:creationId xmlns:a16="http://schemas.microsoft.com/office/drawing/2014/main" id="{BD3BDD0B-F0E8-4E47-AA5E-9C89D011C5AB}"/>
              </a:ext>
            </a:extLst>
          </p:cNvPr>
          <p:cNvSpPr>
            <a:spLocks noGrp="1"/>
          </p:cNvSpPr>
          <p:nvPr>
            <p:ph type="sldNum" sz="quarter" idx="11"/>
          </p:nvPr>
        </p:nvSpPr>
        <p:spPr/>
        <p:txBody>
          <a:bodyPr/>
          <a:lstStyle/>
          <a:p>
            <a:fld id="{DBF5BB59-8A11-4DB9-B482-1CDF65FBD5BB}" type="slidenum">
              <a:rPr lang="en-US" altLang="en-US" smtClean="0"/>
              <a:pPr/>
              <a:t>8</a:t>
            </a:fld>
            <a:endParaRPr lang="en-US" altLang="en-US"/>
          </a:p>
        </p:txBody>
      </p:sp>
    </p:spTree>
    <p:extLst>
      <p:ext uri="{BB962C8B-B14F-4D97-AF65-F5344CB8AC3E}">
        <p14:creationId xmlns:p14="http://schemas.microsoft.com/office/powerpoint/2010/main" val="38706157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ounded Rectangle 52">
            <a:extLst>
              <a:ext uri="{FF2B5EF4-FFF2-40B4-BE49-F238E27FC236}">
                <a16:creationId xmlns:a16="http://schemas.microsoft.com/office/drawing/2014/main" id="{4DFC3742-DCFE-1942-B7BF-93254A923ECE}"/>
              </a:ext>
            </a:extLst>
          </p:cNvPr>
          <p:cNvSpPr/>
          <p:nvPr/>
        </p:nvSpPr>
        <p:spPr>
          <a:xfrm>
            <a:off x="5300986" y="4190896"/>
            <a:ext cx="1530548" cy="809030"/>
          </a:xfrm>
          <a:prstGeom prst="roundRect">
            <a:avLst/>
          </a:prstGeom>
          <a:noFill/>
          <a:ln w="1905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013">
              <a:solidFill>
                <a:schemeClr val="tx1"/>
              </a:solidFill>
              <a:latin typeface="Helvetica" pitchFamily="2" charset="0"/>
            </a:endParaRPr>
          </a:p>
        </p:txBody>
      </p:sp>
      <p:sp>
        <p:nvSpPr>
          <p:cNvPr id="52" name="Rounded Rectangle 51">
            <a:extLst>
              <a:ext uri="{FF2B5EF4-FFF2-40B4-BE49-F238E27FC236}">
                <a16:creationId xmlns:a16="http://schemas.microsoft.com/office/drawing/2014/main" id="{6AB98EF9-1079-014E-93DB-279750D9E0BF}"/>
              </a:ext>
            </a:extLst>
          </p:cNvPr>
          <p:cNvSpPr/>
          <p:nvPr/>
        </p:nvSpPr>
        <p:spPr>
          <a:xfrm>
            <a:off x="5300986" y="3097010"/>
            <a:ext cx="1530548" cy="809030"/>
          </a:xfrm>
          <a:prstGeom prst="roundRect">
            <a:avLst/>
          </a:prstGeom>
          <a:noFill/>
          <a:ln w="1905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013" dirty="0">
              <a:solidFill>
                <a:schemeClr val="tx1"/>
              </a:solidFill>
              <a:latin typeface="Helvetica" pitchFamily="2" charset="0"/>
            </a:endParaRPr>
          </a:p>
        </p:txBody>
      </p:sp>
      <p:pic>
        <p:nvPicPr>
          <p:cNvPr id="1026" name="Picture 2" descr="Mental Health, Cranium, Head, Human, Male, Man, People">
            <a:extLst>
              <a:ext uri="{FF2B5EF4-FFF2-40B4-BE49-F238E27FC236}">
                <a16:creationId xmlns:a16="http://schemas.microsoft.com/office/drawing/2014/main" id="{97A78E85-718E-BF4B-9856-7A32D23C3521}"/>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tretch>
            <a:fillRect/>
          </a:stretch>
        </p:blipFill>
        <p:spPr bwMode="auto">
          <a:xfrm flipH="1">
            <a:off x="1199101" y="2336304"/>
            <a:ext cx="2181782" cy="249346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F0FBA936-A0FF-AB49-A58D-93BA633FDB5E}"/>
              </a:ext>
            </a:extLst>
          </p:cNvPr>
          <p:cNvSpPr/>
          <p:nvPr/>
        </p:nvSpPr>
        <p:spPr>
          <a:xfrm>
            <a:off x="1668066" y="1355629"/>
            <a:ext cx="5807869" cy="646331"/>
          </a:xfrm>
          <a:prstGeom prst="rect">
            <a:avLst/>
          </a:prstGeom>
        </p:spPr>
        <p:txBody>
          <a:bodyPr wrap="square">
            <a:spAutoFit/>
          </a:bodyPr>
          <a:lstStyle/>
          <a:p>
            <a:pPr algn="ctr"/>
            <a:r>
              <a:rPr lang="en-US" b="1" dirty="0">
                <a:latin typeface="Helvetica" pitchFamily="2" charset="0"/>
              </a:rPr>
              <a:t>What are the molecular mechanisms underlying changes in the Alzheimer’s disease brain?</a:t>
            </a:r>
          </a:p>
        </p:txBody>
      </p:sp>
      <p:pic>
        <p:nvPicPr>
          <p:cNvPr id="18" name="Picture 52">
            <a:extLst>
              <a:ext uri="{FF2B5EF4-FFF2-40B4-BE49-F238E27FC236}">
                <a16:creationId xmlns:a16="http://schemas.microsoft.com/office/drawing/2014/main" id="{C5BFB05E-8883-0948-A834-2DEA3987DA45}"/>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5178327" y="2349632"/>
            <a:ext cx="630436" cy="2044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TextBox 53">
            <a:extLst>
              <a:ext uri="{FF2B5EF4-FFF2-40B4-BE49-F238E27FC236}">
                <a16:creationId xmlns:a16="http://schemas.microsoft.com/office/drawing/2014/main" id="{E823FD00-C79A-0245-8767-77BE9B6A6F68}"/>
              </a:ext>
            </a:extLst>
          </p:cNvPr>
          <p:cNvSpPr txBox="1">
            <a:spLocks noChangeArrowheads="1"/>
          </p:cNvSpPr>
          <p:nvPr/>
        </p:nvSpPr>
        <p:spPr bwMode="auto">
          <a:xfrm>
            <a:off x="5917345" y="2360969"/>
            <a:ext cx="33855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Palatino Linotype" panose="02040502050505030304" pitchFamily="18" charset="0"/>
                <a:ea typeface="ＭＳ Ｐゴシック" panose="020B0600070205080204" pitchFamily="34" charset="-128"/>
              </a:defRPr>
            </a:lvl1pPr>
            <a:lvl2pPr marL="742950" indent="-285750">
              <a:defRPr>
                <a:solidFill>
                  <a:schemeClr val="tx1"/>
                </a:solidFill>
                <a:latin typeface="Palatino Linotype" panose="02040502050505030304" pitchFamily="18" charset="0"/>
                <a:ea typeface="ＭＳ Ｐゴシック" panose="020B0600070205080204" pitchFamily="34" charset="-128"/>
              </a:defRPr>
            </a:lvl2pPr>
            <a:lvl3pPr marL="1143000" indent="-228600">
              <a:defRPr>
                <a:solidFill>
                  <a:schemeClr val="tx1"/>
                </a:solidFill>
                <a:latin typeface="Palatino Linotype" panose="02040502050505030304" pitchFamily="18" charset="0"/>
                <a:ea typeface="ＭＳ Ｐゴシック" panose="020B0600070205080204" pitchFamily="34" charset="-128"/>
              </a:defRPr>
            </a:lvl3pPr>
            <a:lvl4pPr marL="1600200" indent="-228600">
              <a:defRPr>
                <a:solidFill>
                  <a:schemeClr val="tx1"/>
                </a:solidFill>
                <a:latin typeface="Palatino Linotype" panose="02040502050505030304" pitchFamily="18" charset="0"/>
                <a:ea typeface="ＭＳ Ｐゴシック" panose="020B0600070205080204" pitchFamily="34" charset="-128"/>
              </a:defRPr>
            </a:lvl4pPr>
            <a:lvl5pPr marL="2057400" indent="-228600">
              <a:defRPr>
                <a:solidFill>
                  <a:schemeClr val="tx1"/>
                </a:solidFill>
                <a:latin typeface="Palatino Linotype" panose="02040502050505030304" pitchFamily="18"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Palatino Linotype" panose="02040502050505030304" pitchFamily="18"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Palatino Linotype" panose="02040502050505030304" pitchFamily="18"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Palatino Linotype" panose="02040502050505030304" pitchFamily="18"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Palatino Linotype" panose="02040502050505030304" pitchFamily="18" charset="0"/>
                <a:ea typeface="ＭＳ Ｐゴシック" panose="020B0600070205080204" pitchFamily="34" charset="-128"/>
              </a:defRPr>
            </a:lvl9pPr>
          </a:lstStyle>
          <a:p>
            <a:r>
              <a:rPr lang="en-US" altLang="en-US" b="1" dirty="0">
                <a:solidFill>
                  <a:schemeClr val="tx2"/>
                </a:solidFill>
                <a:latin typeface="Helvetica" pitchFamily="2" charset="0"/>
              </a:rPr>
              <a:t>X</a:t>
            </a:r>
          </a:p>
        </p:txBody>
      </p:sp>
      <p:pic>
        <p:nvPicPr>
          <p:cNvPr id="23" name="Picture 58">
            <a:extLst>
              <a:ext uri="{FF2B5EF4-FFF2-40B4-BE49-F238E27FC236}">
                <a16:creationId xmlns:a16="http://schemas.microsoft.com/office/drawing/2014/main" id="{5C50A117-BA8D-E04A-A8EC-A2C9D18EC239}"/>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flipH="1">
            <a:off x="5394390" y="3589501"/>
            <a:ext cx="630436" cy="2044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Picture 59">
            <a:extLst>
              <a:ext uri="{FF2B5EF4-FFF2-40B4-BE49-F238E27FC236}">
                <a16:creationId xmlns:a16="http://schemas.microsoft.com/office/drawing/2014/main" id="{F3F6FB78-420B-074A-9674-7AB5E25617A6}"/>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6145734" y="3386333"/>
            <a:ext cx="630436" cy="2044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Picture 60">
            <a:extLst>
              <a:ext uri="{FF2B5EF4-FFF2-40B4-BE49-F238E27FC236}">
                <a16:creationId xmlns:a16="http://schemas.microsoft.com/office/drawing/2014/main" id="{3C3F66D5-D1BA-C94B-B653-05AE71708B5A}"/>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flipH="1">
            <a:off x="5322417" y="3179164"/>
            <a:ext cx="630436" cy="2044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6" name="Group 67">
            <a:extLst>
              <a:ext uri="{FF2B5EF4-FFF2-40B4-BE49-F238E27FC236}">
                <a16:creationId xmlns:a16="http://schemas.microsoft.com/office/drawing/2014/main" id="{296D41AD-F950-5643-A3FA-14B9F4F54AA6}"/>
              </a:ext>
            </a:extLst>
          </p:cNvPr>
          <p:cNvGrpSpPr>
            <a:grpSpLocks/>
          </p:cNvGrpSpPr>
          <p:nvPr/>
        </p:nvGrpSpPr>
        <p:grpSpPr bwMode="auto">
          <a:xfrm>
            <a:off x="6258141" y="2354963"/>
            <a:ext cx="630436" cy="204516"/>
            <a:chOff x="2237664" y="1557306"/>
            <a:chExt cx="1121204" cy="363574"/>
          </a:xfrm>
        </p:grpSpPr>
        <p:pic>
          <p:nvPicPr>
            <p:cNvPr id="27" name="Picture 38">
              <a:extLst>
                <a:ext uri="{FF2B5EF4-FFF2-40B4-BE49-F238E27FC236}">
                  <a16:creationId xmlns:a16="http://schemas.microsoft.com/office/drawing/2014/main" id="{C6AA0462-48FF-244F-B502-BD72E5DB24CF}"/>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flipH="1">
              <a:off x="2237664" y="1557306"/>
              <a:ext cx="1121204" cy="3635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8" name="Straight Connector 27">
              <a:extLst>
                <a:ext uri="{FF2B5EF4-FFF2-40B4-BE49-F238E27FC236}">
                  <a16:creationId xmlns:a16="http://schemas.microsoft.com/office/drawing/2014/main" id="{B79B37DB-A76D-B445-BC29-3A2B14AF4190}"/>
                </a:ext>
              </a:extLst>
            </p:cNvPr>
            <p:cNvCxnSpPr/>
            <p:nvPr/>
          </p:nvCxnSpPr>
          <p:spPr>
            <a:xfrm>
              <a:off x="2601341" y="1557987"/>
              <a:ext cx="358912" cy="0"/>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29" name="Group 68">
            <a:extLst>
              <a:ext uri="{FF2B5EF4-FFF2-40B4-BE49-F238E27FC236}">
                <a16:creationId xmlns:a16="http://schemas.microsoft.com/office/drawing/2014/main" id="{441B8C18-AB09-3740-85BA-ADDC23ED53E9}"/>
              </a:ext>
            </a:extLst>
          </p:cNvPr>
          <p:cNvGrpSpPr>
            <a:grpSpLocks/>
          </p:cNvGrpSpPr>
          <p:nvPr/>
        </p:nvGrpSpPr>
        <p:grpSpPr bwMode="auto">
          <a:xfrm flipH="1">
            <a:off x="5435823" y="3398110"/>
            <a:ext cx="630436" cy="205214"/>
            <a:chOff x="2237664" y="1556066"/>
            <a:chExt cx="1121204" cy="364814"/>
          </a:xfrm>
        </p:grpSpPr>
        <p:pic>
          <p:nvPicPr>
            <p:cNvPr id="30" name="Picture 69">
              <a:extLst>
                <a:ext uri="{FF2B5EF4-FFF2-40B4-BE49-F238E27FC236}">
                  <a16:creationId xmlns:a16="http://schemas.microsoft.com/office/drawing/2014/main" id="{BFFF8085-596E-0640-90CD-86E51CB635E4}"/>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flipH="1">
              <a:off x="2237664" y="1557306"/>
              <a:ext cx="1121204" cy="3635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1" name="Straight Connector 30">
              <a:extLst>
                <a:ext uri="{FF2B5EF4-FFF2-40B4-BE49-F238E27FC236}">
                  <a16:creationId xmlns:a16="http://schemas.microsoft.com/office/drawing/2014/main" id="{FEA948A4-41CD-6C4F-B2D8-FB2A8184D919}"/>
                </a:ext>
              </a:extLst>
            </p:cNvPr>
            <p:cNvCxnSpPr/>
            <p:nvPr/>
          </p:nvCxnSpPr>
          <p:spPr>
            <a:xfrm>
              <a:off x="2601340" y="1556066"/>
              <a:ext cx="358912" cy="0"/>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2" name="Group 71">
            <a:extLst>
              <a:ext uri="{FF2B5EF4-FFF2-40B4-BE49-F238E27FC236}">
                <a16:creationId xmlns:a16="http://schemas.microsoft.com/office/drawing/2014/main" id="{0C53F3AD-BB31-A542-9764-5BFA54EA166F}"/>
              </a:ext>
            </a:extLst>
          </p:cNvPr>
          <p:cNvGrpSpPr>
            <a:grpSpLocks/>
          </p:cNvGrpSpPr>
          <p:nvPr/>
        </p:nvGrpSpPr>
        <p:grpSpPr bwMode="auto">
          <a:xfrm>
            <a:off x="6124302" y="3594395"/>
            <a:ext cx="630436" cy="209848"/>
            <a:chOff x="2237664" y="1547828"/>
            <a:chExt cx="1121204" cy="373052"/>
          </a:xfrm>
        </p:grpSpPr>
        <p:pic>
          <p:nvPicPr>
            <p:cNvPr id="33" name="Picture 72">
              <a:extLst>
                <a:ext uri="{FF2B5EF4-FFF2-40B4-BE49-F238E27FC236}">
                  <a16:creationId xmlns:a16="http://schemas.microsoft.com/office/drawing/2014/main" id="{4596C6E7-E93B-A045-904F-4FD63A681A14}"/>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flipH="1">
              <a:off x="2237664" y="1557306"/>
              <a:ext cx="1121204" cy="3635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4" name="Straight Connector 33">
              <a:extLst>
                <a:ext uri="{FF2B5EF4-FFF2-40B4-BE49-F238E27FC236}">
                  <a16:creationId xmlns:a16="http://schemas.microsoft.com/office/drawing/2014/main" id="{42265650-DF12-014F-8983-44979D420F4B}"/>
                </a:ext>
              </a:extLst>
            </p:cNvPr>
            <p:cNvCxnSpPr/>
            <p:nvPr/>
          </p:nvCxnSpPr>
          <p:spPr>
            <a:xfrm>
              <a:off x="2601340" y="1547828"/>
              <a:ext cx="358912" cy="0"/>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5" name="Group 77">
            <a:extLst>
              <a:ext uri="{FF2B5EF4-FFF2-40B4-BE49-F238E27FC236}">
                <a16:creationId xmlns:a16="http://schemas.microsoft.com/office/drawing/2014/main" id="{2DEBEAB3-CAE1-FF4D-B901-C4F592BDB7CB}"/>
              </a:ext>
            </a:extLst>
          </p:cNvPr>
          <p:cNvGrpSpPr>
            <a:grpSpLocks/>
          </p:cNvGrpSpPr>
          <p:nvPr/>
        </p:nvGrpSpPr>
        <p:grpSpPr bwMode="auto">
          <a:xfrm>
            <a:off x="6034112" y="3147909"/>
            <a:ext cx="631329" cy="205383"/>
            <a:chOff x="2040191" y="2402099"/>
            <a:chExt cx="1121204" cy="365557"/>
          </a:xfrm>
        </p:grpSpPr>
        <p:pic>
          <p:nvPicPr>
            <p:cNvPr id="36" name="Picture 75">
              <a:extLst>
                <a:ext uri="{FF2B5EF4-FFF2-40B4-BE49-F238E27FC236}">
                  <a16:creationId xmlns:a16="http://schemas.microsoft.com/office/drawing/2014/main" id="{2E1D3D64-BABD-6C46-98A0-CD8ABFFFC9F0}"/>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flipH="1">
              <a:off x="2040191" y="2404082"/>
              <a:ext cx="1121204" cy="3635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7" name="Straight Connector 36">
              <a:extLst>
                <a:ext uri="{FF2B5EF4-FFF2-40B4-BE49-F238E27FC236}">
                  <a16:creationId xmlns:a16="http://schemas.microsoft.com/office/drawing/2014/main" id="{E33FAD33-2F01-6749-AA78-2EBEFA2872D3}"/>
                </a:ext>
              </a:extLst>
            </p:cNvPr>
            <p:cNvCxnSpPr/>
            <p:nvPr/>
          </p:nvCxnSpPr>
          <p:spPr>
            <a:xfrm>
              <a:off x="2403354" y="2402099"/>
              <a:ext cx="359990" cy="0"/>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38" name="Picture 78">
            <a:extLst>
              <a:ext uri="{FF2B5EF4-FFF2-40B4-BE49-F238E27FC236}">
                <a16:creationId xmlns:a16="http://schemas.microsoft.com/office/drawing/2014/main" id="{299B8DD1-76D4-5848-BD6F-201271815356}"/>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flipH="1">
            <a:off x="5399748" y="4684281"/>
            <a:ext cx="630436" cy="2044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 name="Picture 79">
            <a:extLst>
              <a:ext uri="{FF2B5EF4-FFF2-40B4-BE49-F238E27FC236}">
                <a16:creationId xmlns:a16="http://schemas.microsoft.com/office/drawing/2014/main" id="{B6DED5D6-664E-1A45-87F4-8944D5706C7B}"/>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6151092" y="4480218"/>
            <a:ext cx="630436" cy="2044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 name="Picture 80">
            <a:extLst>
              <a:ext uri="{FF2B5EF4-FFF2-40B4-BE49-F238E27FC236}">
                <a16:creationId xmlns:a16="http://schemas.microsoft.com/office/drawing/2014/main" id="{9D0DC4D9-1505-F54A-8A9C-F522143A4F72}"/>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flipH="1">
            <a:off x="5327775" y="4273049"/>
            <a:ext cx="630436" cy="2044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1" name="Group 81">
            <a:extLst>
              <a:ext uri="{FF2B5EF4-FFF2-40B4-BE49-F238E27FC236}">
                <a16:creationId xmlns:a16="http://schemas.microsoft.com/office/drawing/2014/main" id="{D14BDF19-0DA9-814D-82FB-3356CC59ACD6}"/>
              </a:ext>
            </a:extLst>
          </p:cNvPr>
          <p:cNvGrpSpPr>
            <a:grpSpLocks/>
          </p:cNvGrpSpPr>
          <p:nvPr/>
        </p:nvGrpSpPr>
        <p:grpSpPr bwMode="auto">
          <a:xfrm flipH="1">
            <a:off x="5440287" y="4488256"/>
            <a:ext cx="631329" cy="209848"/>
            <a:chOff x="2237664" y="1547828"/>
            <a:chExt cx="1121204" cy="373052"/>
          </a:xfrm>
        </p:grpSpPr>
        <p:pic>
          <p:nvPicPr>
            <p:cNvPr id="42" name="Picture 82">
              <a:extLst>
                <a:ext uri="{FF2B5EF4-FFF2-40B4-BE49-F238E27FC236}">
                  <a16:creationId xmlns:a16="http://schemas.microsoft.com/office/drawing/2014/main" id="{FB7F6333-79A4-314C-AF38-528A3C4F759A}"/>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flipH="1">
              <a:off x="2237664" y="1557306"/>
              <a:ext cx="1121204" cy="3635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3" name="Straight Connector 42">
              <a:extLst>
                <a:ext uri="{FF2B5EF4-FFF2-40B4-BE49-F238E27FC236}">
                  <a16:creationId xmlns:a16="http://schemas.microsoft.com/office/drawing/2014/main" id="{896520A9-A5B5-1041-903C-48053ABA9A07}"/>
                </a:ext>
              </a:extLst>
            </p:cNvPr>
            <p:cNvCxnSpPr/>
            <p:nvPr/>
          </p:nvCxnSpPr>
          <p:spPr>
            <a:xfrm>
              <a:off x="2600826" y="1547828"/>
              <a:ext cx="359991" cy="0"/>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44" name="Group 84">
            <a:extLst>
              <a:ext uri="{FF2B5EF4-FFF2-40B4-BE49-F238E27FC236}">
                <a16:creationId xmlns:a16="http://schemas.microsoft.com/office/drawing/2014/main" id="{E89635CA-830F-C94C-836A-29351337E902}"/>
              </a:ext>
            </a:extLst>
          </p:cNvPr>
          <p:cNvGrpSpPr>
            <a:grpSpLocks/>
          </p:cNvGrpSpPr>
          <p:nvPr/>
        </p:nvGrpSpPr>
        <p:grpSpPr bwMode="auto">
          <a:xfrm>
            <a:off x="6129660" y="4682923"/>
            <a:ext cx="630436" cy="209848"/>
            <a:chOff x="2237664" y="1547828"/>
            <a:chExt cx="1121204" cy="373052"/>
          </a:xfrm>
        </p:grpSpPr>
        <p:pic>
          <p:nvPicPr>
            <p:cNvPr id="45" name="Picture 85">
              <a:extLst>
                <a:ext uri="{FF2B5EF4-FFF2-40B4-BE49-F238E27FC236}">
                  <a16:creationId xmlns:a16="http://schemas.microsoft.com/office/drawing/2014/main" id="{861580EF-9E8A-7D48-A78F-46E797DF5816}"/>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flipH="1">
              <a:off x="2237664" y="1557306"/>
              <a:ext cx="1121204" cy="3635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6" name="Straight Connector 45">
              <a:extLst>
                <a:ext uri="{FF2B5EF4-FFF2-40B4-BE49-F238E27FC236}">
                  <a16:creationId xmlns:a16="http://schemas.microsoft.com/office/drawing/2014/main" id="{AE28A8B0-56A0-AF4A-B9B9-9458E82B2E92}"/>
                </a:ext>
              </a:extLst>
            </p:cNvPr>
            <p:cNvCxnSpPr/>
            <p:nvPr/>
          </p:nvCxnSpPr>
          <p:spPr>
            <a:xfrm>
              <a:off x="2601340" y="1547828"/>
              <a:ext cx="358912" cy="0"/>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47" name="Group 87">
            <a:extLst>
              <a:ext uri="{FF2B5EF4-FFF2-40B4-BE49-F238E27FC236}">
                <a16:creationId xmlns:a16="http://schemas.microsoft.com/office/drawing/2014/main" id="{67EF1068-6B63-154C-8FA6-2C606AD41150}"/>
              </a:ext>
            </a:extLst>
          </p:cNvPr>
          <p:cNvGrpSpPr>
            <a:grpSpLocks/>
          </p:cNvGrpSpPr>
          <p:nvPr/>
        </p:nvGrpSpPr>
        <p:grpSpPr bwMode="auto">
          <a:xfrm>
            <a:off x="6039469" y="4241796"/>
            <a:ext cx="631329" cy="206276"/>
            <a:chOff x="2040191" y="2402099"/>
            <a:chExt cx="1121204" cy="365557"/>
          </a:xfrm>
        </p:grpSpPr>
        <p:pic>
          <p:nvPicPr>
            <p:cNvPr id="48" name="Picture 88">
              <a:extLst>
                <a:ext uri="{FF2B5EF4-FFF2-40B4-BE49-F238E27FC236}">
                  <a16:creationId xmlns:a16="http://schemas.microsoft.com/office/drawing/2014/main" id="{BA16EF91-ACCC-7B4D-9CB8-352257D605BC}"/>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flipH="1">
              <a:off x="2040191" y="2404082"/>
              <a:ext cx="1121204" cy="3635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9" name="Straight Connector 48">
              <a:extLst>
                <a:ext uri="{FF2B5EF4-FFF2-40B4-BE49-F238E27FC236}">
                  <a16:creationId xmlns:a16="http://schemas.microsoft.com/office/drawing/2014/main" id="{B554B7FF-F792-3240-ACC9-A3413C3D6D1F}"/>
                </a:ext>
              </a:extLst>
            </p:cNvPr>
            <p:cNvCxnSpPr/>
            <p:nvPr/>
          </p:nvCxnSpPr>
          <p:spPr>
            <a:xfrm>
              <a:off x="2403354" y="2402099"/>
              <a:ext cx="359990" cy="0"/>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50" name="Straight Arrow Connector 49">
            <a:extLst>
              <a:ext uri="{FF2B5EF4-FFF2-40B4-BE49-F238E27FC236}">
                <a16:creationId xmlns:a16="http://schemas.microsoft.com/office/drawing/2014/main" id="{2E5B6A3E-5A03-E24C-AF58-182285A0F681}"/>
              </a:ext>
            </a:extLst>
          </p:cNvPr>
          <p:cNvCxnSpPr/>
          <p:nvPr/>
        </p:nvCxnSpPr>
        <p:spPr>
          <a:xfrm>
            <a:off x="6048688" y="2815511"/>
            <a:ext cx="0" cy="272356"/>
          </a:xfrm>
          <a:prstGeom prst="straightConnector1">
            <a:avLst/>
          </a:prstGeom>
          <a:ln w="6985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BDF84DD0-0CB6-C24A-9499-16AA516174D3}"/>
              </a:ext>
            </a:extLst>
          </p:cNvPr>
          <p:cNvCxnSpPr/>
          <p:nvPr/>
        </p:nvCxnSpPr>
        <p:spPr>
          <a:xfrm>
            <a:off x="6066258" y="3908773"/>
            <a:ext cx="0" cy="271463"/>
          </a:xfrm>
          <a:prstGeom prst="straightConnector1">
            <a:avLst/>
          </a:prstGeom>
          <a:ln w="6985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72216C96-2ECA-B04C-9DE0-1C2219FA05B4}"/>
              </a:ext>
            </a:extLst>
          </p:cNvPr>
          <p:cNvSpPr txBox="1"/>
          <p:nvPr/>
        </p:nvSpPr>
        <p:spPr>
          <a:xfrm>
            <a:off x="4899642" y="2538667"/>
            <a:ext cx="1149675" cy="404085"/>
          </a:xfrm>
          <a:prstGeom prst="rect">
            <a:avLst/>
          </a:prstGeom>
          <a:noFill/>
        </p:spPr>
        <p:txBody>
          <a:bodyPr wrap="none" rtlCol="0">
            <a:spAutoFit/>
          </a:bodyPr>
          <a:lstStyle/>
          <a:p>
            <a:pPr algn="ctr">
              <a:defRPr/>
            </a:pPr>
            <a:r>
              <a:rPr lang="en-US" sz="1013" b="1" dirty="0">
                <a:solidFill>
                  <a:srgbClr val="FF0000"/>
                </a:solidFill>
                <a:latin typeface="Helvetica" pitchFamily="2" charset="0"/>
                <a:ea typeface="Century Gothic" charset="0"/>
                <a:cs typeface="Century Gothic" charset="0"/>
              </a:rPr>
              <a:t>heterozygous</a:t>
            </a:r>
          </a:p>
          <a:p>
            <a:pPr algn="ctr">
              <a:defRPr/>
            </a:pPr>
            <a:r>
              <a:rPr lang="en-US" sz="1013" b="1" dirty="0" err="1">
                <a:solidFill>
                  <a:srgbClr val="FF0000"/>
                </a:solidFill>
                <a:latin typeface="Helvetica" pitchFamily="2" charset="0"/>
                <a:ea typeface="Century Gothic" charset="0"/>
                <a:cs typeface="Century Gothic" charset="0"/>
              </a:rPr>
              <a:t>fAD</a:t>
            </a:r>
            <a:r>
              <a:rPr lang="en-US" sz="1013" b="1" dirty="0">
                <a:solidFill>
                  <a:srgbClr val="FF0000"/>
                </a:solidFill>
                <a:latin typeface="Helvetica" pitchFamily="2" charset="0"/>
                <a:ea typeface="Century Gothic" charset="0"/>
                <a:cs typeface="Century Gothic" charset="0"/>
              </a:rPr>
              <a:t>-like mutant</a:t>
            </a:r>
          </a:p>
        </p:txBody>
      </p:sp>
      <p:sp>
        <p:nvSpPr>
          <p:cNvPr id="54" name="TextBox 53">
            <a:extLst>
              <a:ext uri="{FF2B5EF4-FFF2-40B4-BE49-F238E27FC236}">
                <a16:creationId xmlns:a16="http://schemas.microsoft.com/office/drawing/2014/main" id="{FBAE26B3-AFA5-4544-BED3-D02FD712329A}"/>
              </a:ext>
            </a:extLst>
          </p:cNvPr>
          <p:cNvSpPr txBox="1"/>
          <p:nvPr/>
        </p:nvSpPr>
        <p:spPr>
          <a:xfrm>
            <a:off x="6175886" y="2686012"/>
            <a:ext cx="902811" cy="248209"/>
          </a:xfrm>
          <a:prstGeom prst="rect">
            <a:avLst/>
          </a:prstGeom>
          <a:noFill/>
        </p:spPr>
        <p:txBody>
          <a:bodyPr wrap="none" rtlCol="0">
            <a:spAutoFit/>
          </a:bodyPr>
          <a:lstStyle/>
          <a:p>
            <a:r>
              <a:rPr lang="en-US" sz="1013" b="1" dirty="0">
                <a:solidFill>
                  <a:srgbClr val="0070C0"/>
                </a:solidFill>
                <a:latin typeface="Helvetica" pitchFamily="2" charset="0"/>
              </a:rPr>
              <a:t>non-mutant</a:t>
            </a:r>
          </a:p>
        </p:txBody>
      </p:sp>
      <p:sp>
        <p:nvSpPr>
          <p:cNvPr id="58" name="Rectangle 57">
            <a:extLst>
              <a:ext uri="{FF2B5EF4-FFF2-40B4-BE49-F238E27FC236}">
                <a16:creationId xmlns:a16="http://schemas.microsoft.com/office/drawing/2014/main" id="{53CA586C-F7B3-F54D-BE1D-415C26999C62}"/>
              </a:ext>
            </a:extLst>
          </p:cNvPr>
          <p:cNvSpPr/>
          <p:nvPr/>
        </p:nvSpPr>
        <p:spPr>
          <a:xfrm rot="21362203">
            <a:off x="3313756" y="2900729"/>
            <a:ext cx="240108" cy="25717"/>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solidFill>
                <a:schemeClr val="tx1"/>
              </a:solidFill>
              <a:latin typeface="Helvetica" pitchFamily="2" charset="0"/>
            </a:endParaRPr>
          </a:p>
        </p:txBody>
      </p:sp>
      <p:sp>
        <p:nvSpPr>
          <p:cNvPr id="69" name="Rectangle 68">
            <a:extLst>
              <a:ext uri="{FF2B5EF4-FFF2-40B4-BE49-F238E27FC236}">
                <a16:creationId xmlns:a16="http://schemas.microsoft.com/office/drawing/2014/main" id="{88B33C23-CAAD-FE49-971A-899D387D6B53}"/>
              </a:ext>
            </a:extLst>
          </p:cNvPr>
          <p:cNvSpPr/>
          <p:nvPr/>
        </p:nvSpPr>
        <p:spPr>
          <a:xfrm rot="1241099">
            <a:off x="3328191" y="3073632"/>
            <a:ext cx="227564" cy="25717"/>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solidFill>
                <a:schemeClr val="tx1"/>
              </a:solidFill>
              <a:latin typeface="Helvetica" pitchFamily="2" charset="0"/>
            </a:endParaRPr>
          </a:p>
        </p:txBody>
      </p:sp>
      <p:sp>
        <p:nvSpPr>
          <p:cNvPr id="59" name="TextBox 58">
            <a:extLst>
              <a:ext uri="{FF2B5EF4-FFF2-40B4-BE49-F238E27FC236}">
                <a16:creationId xmlns:a16="http://schemas.microsoft.com/office/drawing/2014/main" id="{78F87130-D63B-134D-8443-42DB6D71F0C8}"/>
              </a:ext>
            </a:extLst>
          </p:cNvPr>
          <p:cNvSpPr txBox="1"/>
          <p:nvPr/>
        </p:nvSpPr>
        <p:spPr>
          <a:xfrm>
            <a:off x="3157805" y="3151222"/>
            <a:ext cx="1745274" cy="507831"/>
          </a:xfrm>
          <a:prstGeom prst="rect">
            <a:avLst/>
          </a:prstGeom>
          <a:noFill/>
        </p:spPr>
        <p:txBody>
          <a:bodyPr wrap="square" rtlCol="0">
            <a:spAutoFit/>
          </a:bodyPr>
          <a:lstStyle/>
          <a:p>
            <a:pPr algn="ctr"/>
            <a:r>
              <a:rPr lang="en-US" sz="900" b="1" dirty="0">
                <a:latin typeface="Helvetica" pitchFamily="2" charset="0"/>
              </a:rPr>
              <a:t>mutation causing</a:t>
            </a:r>
          </a:p>
          <a:p>
            <a:pPr algn="ctr"/>
            <a:r>
              <a:rPr lang="en-US" sz="900" b="1" dirty="0">
                <a:latin typeface="Helvetica" pitchFamily="2" charset="0"/>
              </a:rPr>
              <a:t>familial Alzheimer’s</a:t>
            </a:r>
          </a:p>
          <a:p>
            <a:pPr algn="ctr"/>
            <a:r>
              <a:rPr lang="en-US" sz="900" b="1" dirty="0">
                <a:latin typeface="Helvetica" pitchFamily="2" charset="0"/>
              </a:rPr>
              <a:t>disease (</a:t>
            </a:r>
            <a:r>
              <a:rPr lang="en-US" sz="900" b="1" dirty="0" err="1">
                <a:latin typeface="Helvetica" pitchFamily="2" charset="0"/>
              </a:rPr>
              <a:t>fAD</a:t>
            </a:r>
            <a:r>
              <a:rPr lang="en-US" sz="900" b="1" dirty="0">
                <a:latin typeface="Helvetica" pitchFamily="2" charset="0"/>
              </a:rPr>
              <a:t>)</a:t>
            </a:r>
          </a:p>
        </p:txBody>
      </p:sp>
      <p:sp>
        <p:nvSpPr>
          <p:cNvPr id="60" name="Right Arrow 59">
            <a:extLst>
              <a:ext uri="{FF2B5EF4-FFF2-40B4-BE49-F238E27FC236}">
                <a16:creationId xmlns:a16="http://schemas.microsoft.com/office/drawing/2014/main" id="{9787CC74-3D3D-F141-B791-610E54ABCCD3}"/>
              </a:ext>
            </a:extLst>
          </p:cNvPr>
          <p:cNvSpPr/>
          <p:nvPr/>
        </p:nvSpPr>
        <p:spPr>
          <a:xfrm rot="19971794">
            <a:off x="4318512" y="2561498"/>
            <a:ext cx="653770" cy="175099"/>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solidFill>
                <a:schemeClr val="tx1"/>
              </a:solidFill>
              <a:latin typeface="Helvetica" pitchFamily="2" charset="0"/>
            </a:endParaRPr>
          </a:p>
        </p:txBody>
      </p:sp>
      <p:sp>
        <p:nvSpPr>
          <p:cNvPr id="76" name="5-point Star 75">
            <a:extLst>
              <a:ext uri="{FF2B5EF4-FFF2-40B4-BE49-F238E27FC236}">
                <a16:creationId xmlns:a16="http://schemas.microsoft.com/office/drawing/2014/main" id="{377BC113-E34E-8E4A-A8C6-8786AFC4BC08}"/>
              </a:ext>
            </a:extLst>
          </p:cNvPr>
          <p:cNvSpPr/>
          <p:nvPr/>
        </p:nvSpPr>
        <p:spPr>
          <a:xfrm>
            <a:off x="5601820" y="2370698"/>
            <a:ext cx="137291" cy="115005"/>
          </a:xfrm>
          <a:prstGeom prst="star5">
            <a:avLst/>
          </a:prstGeom>
          <a:solidFill>
            <a:srgbClr val="FF0000"/>
          </a:solidFill>
          <a:ln w="127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solidFill>
                <a:schemeClr val="tx1"/>
              </a:solidFill>
              <a:latin typeface="Helvetica" pitchFamily="2" charset="0"/>
            </a:endParaRPr>
          </a:p>
        </p:txBody>
      </p:sp>
      <p:sp>
        <p:nvSpPr>
          <p:cNvPr id="62" name="TextBox 61">
            <a:extLst>
              <a:ext uri="{FF2B5EF4-FFF2-40B4-BE49-F238E27FC236}">
                <a16:creationId xmlns:a16="http://schemas.microsoft.com/office/drawing/2014/main" id="{9044A07C-AC1D-FC45-A30C-9D7C64C586CD}"/>
              </a:ext>
            </a:extLst>
          </p:cNvPr>
          <p:cNvSpPr txBox="1"/>
          <p:nvPr/>
        </p:nvSpPr>
        <p:spPr>
          <a:xfrm>
            <a:off x="4344455" y="2759603"/>
            <a:ext cx="659155" cy="369332"/>
          </a:xfrm>
          <a:prstGeom prst="rect">
            <a:avLst/>
          </a:prstGeom>
          <a:noFill/>
        </p:spPr>
        <p:txBody>
          <a:bodyPr wrap="none" rtlCol="0">
            <a:spAutoFit/>
          </a:bodyPr>
          <a:lstStyle/>
          <a:p>
            <a:pPr algn="ctr"/>
            <a:r>
              <a:rPr lang="en-US" sz="900" b="1" dirty="0">
                <a:latin typeface="Helvetica" pitchFamily="2" charset="0"/>
              </a:rPr>
              <a:t>genome </a:t>
            </a:r>
          </a:p>
          <a:p>
            <a:pPr algn="ctr"/>
            <a:r>
              <a:rPr lang="en-US" sz="900" b="1" dirty="0">
                <a:latin typeface="Helvetica" pitchFamily="2" charset="0"/>
              </a:rPr>
              <a:t>editing</a:t>
            </a:r>
          </a:p>
        </p:txBody>
      </p:sp>
      <p:sp>
        <p:nvSpPr>
          <p:cNvPr id="63" name="Right Arrow 62">
            <a:extLst>
              <a:ext uri="{FF2B5EF4-FFF2-40B4-BE49-F238E27FC236}">
                <a16:creationId xmlns:a16="http://schemas.microsoft.com/office/drawing/2014/main" id="{1B201A49-5442-1740-A833-FDECEC44619C}"/>
              </a:ext>
            </a:extLst>
          </p:cNvPr>
          <p:cNvSpPr/>
          <p:nvPr/>
        </p:nvSpPr>
        <p:spPr>
          <a:xfrm>
            <a:off x="6831533" y="3398110"/>
            <a:ext cx="211953" cy="201615"/>
          </a:xfrm>
          <a:prstGeom prst="rightArrow">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latin typeface="Helvetica" pitchFamily="2" charset="0"/>
            </a:endParaRPr>
          </a:p>
        </p:txBody>
      </p:sp>
      <p:sp>
        <p:nvSpPr>
          <p:cNvPr id="79" name="Right Arrow 78">
            <a:extLst>
              <a:ext uri="{FF2B5EF4-FFF2-40B4-BE49-F238E27FC236}">
                <a16:creationId xmlns:a16="http://schemas.microsoft.com/office/drawing/2014/main" id="{AADB1A83-AD1B-9841-AD45-01BB62AF02DC}"/>
              </a:ext>
            </a:extLst>
          </p:cNvPr>
          <p:cNvSpPr/>
          <p:nvPr/>
        </p:nvSpPr>
        <p:spPr>
          <a:xfrm>
            <a:off x="6832862" y="4508243"/>
            <a:ext cx="211953" cy="201615"/>
          </a:xfrm>
          <a:prstGeom prst="rightArrow">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latin typeface="Helvetica" pitchFamily="2" charset="0"/>
            </a:endParaRPr>
          </a:p>
        </p:txBody>
      </p:sp>
      <p:sp>
        <p:nvSpPr>
          <p:cNvPr id="66" name="TextBox 65">
            <a:extLst>
              <a:ext uri="{FF2B5EF4-FFF2-40B4-BE49-F238E27FC236}">
                <a16:creationId xmlns:a16="http://schemas.microsoft.com/office/drawing/2014/main" id="{C432F824-25DA-554A-80E8-3F5C6F06C3A4}"/>
              </a:ext>
            </a:extLst>
          </p:cNvPr>
          <p:cNvSpPr txBox="1"/>
          <p:nvPr/>
        </p:nvSpPr>
        <p:spPr>
          <a:xfrm>
            <a:off x="6987620" y="3362499"/>
            <a:ext cx="838692" cy="404085"/>
          </a:xfrm>
          <a:prstGeom prst="rect">
            <a:avLst/>
          </a:prstGeom>
          <a:noFill/>
        </p:spPr>
        <p:txBody>
          <a:bodyPr wrap="none" rtlCol="0">
            <a:spAutoFit/>
          </a:bodyPr>
          <a:lstStyle/>
          <a:p>
            <a:pPr algn="ctr"/>
            <a:r>
              <a:rPr lang="en-US" sz="1013" b="1" dirty="0">
                <a:latin typeface="Helvetica" pitchFamily="2" charset="0"/>
              </a:rPr>
              <a:t>molecular </a:t>
            </a:r>
          </a:p>
          <a:p>
            <a:pPr algn="ctr"/>
            <a:r>
              <a:rPr lang="en-US" sz="1013" b="1" dirty="0">
                <a:latin typeface="Helvetica" pitchFamily="2" charset="0"/>
              </a:rPr>
              <a:t>analyses</a:t>
            </a:r>
          </a:p>
        </p:txBody>
      </p:sp>
      <p:sp>
        <p:nvSpPr>
          <p:cNvPr id="82" name="TextBox 81">
            <a:extLst>
              <a:ext uri="{FF2B5EF4-FFF2-40B4-BE49-F238E27FC236}">
                <a16:creationId xmlns:a16="http://schemas.microsoft.com/office/drawing/2014/main" id="{F1811875-4FBF-2346-B2B9-A11AE7A7331B}"/>
              </a:ext>
            </a:extLst>
          </p:cNvPr>
          <p:cNvSpPr txBox="1"/>
          <p:nvPr/>
        </p:nvSpPr>
        <p:spPr>
          <a:xfrm>
            <a:off x="6984692" y="4443079"/>
            <a:ext cx="838692" cy="404085"/>
          </a:xfrm>
          <a:prstGeom prst="rect">
            <a:avLst/>
          </a:prstGeom>
          <a:noFill/>
        </p:spPr>
        <p:txBody>
          <a:bodyPr wrap="none" rtlCol="0">
            <a:spAutoFit/>
          </a:bodyPr>
          <a:lstStyle/>
          <a:p>
            <a:pPr algn="ctr"/>
            <a:r>
              <a:rPr lang="en-US" sz="1013" b="1" dirty="0">
                <a:latin typeface="Helvetica" pitchFamily="2" charset="0"/>
              </a:rPr>
              <a:t>molecular </a:t>
            </a:r>
          </a:p>
          <a:p>
            <a:pPr algn="ctr"/>
            <a:r>
              <a:rPr lang="en-US" sz="1013" b="1" dirty="0">
                <a:latin typeface="Helvetica" pitchFamily="2" charset="0"/>
              </a:rPr>
              <a:t>analyses</a:t>
            </a:r>
          </a:p>
        </p:txBody>
      </p:sp>
      <p:sp>
        <p:nvSpPr>
          <p:cNvPr id="67" name="TextBox 66">
            <a:extLst>
              <a:ext uri="{FF2B5EF4-FFF2-40B4-BE49-F238E27FC236}">
                <a16:creationId xmlns:a16="http://schemas.microsoft.com/office/drawing/2014/main" id="{7746BF97-7AA9-8F4B-AB70-B8E3121DFA5F}"/>
              </a:ext>
            </a:extLst>
          </p:cNvPr>
          <p:cNvSpPr txBox="1"/>
          <p:nvPr/>
        </p:nvSpPr>
        <p:spPr>
          <a:xfrm>
            <a:off x="5797552" y="3707763"/>
            <a:ext cx="577402" cy="248209"/>
          </a:xfrm>
          <a:prstGeom prst="rect">
            <a:avLst/>
          </a:prstGeom>
          <a:noFill/>
        </p:spPr>
        <p:txBody>
          <a:bodyPr wrap="none" rtlCol="0">
            <a:spAutoFit/>
          </a:bodyPr>
          <a:lstStyle/>
          <a:p>
            <a:r>
              <a:rPr lang="en-US" sz="1013" b="1" dirty="0">
                <a:latin typeface="Helvetica" pitchFamily="2" charset="0"/>
              </a:rPr>
              <a:t>young</a:t>
            </a:r>
          </a:p>
        </p:txBody>
      </p:sp>
      <p:sp>
        <p:nvSpPr>
          <p:cNvPr id="84" name="TextBox 83">
            <a:extLst>
              <a:ext uri="{FF2B5EF4-FFF2-40B4-BE49-F238E27FC236}">
                <a16:creationId xmlns:a16="http://schemas.microsoft.com/office/drawing/2014/main" id="{538061FF-946C-5840-AA7D-FE557BE672E2}"/>
              </a:ext>
            </a:extLst>
          </p:cNvPr>
          <p:cNvSpPr txBox="1"/>
          <p:nvPr/>
        </p:nvSpPr>
        <p:spPr>
          <a:xfrm>
            <a:off x="5870380" y="4798640"/>
            <a:ext cx="489236" cy="248209"/>
          </a:xfrm>
          <a:prstGeom prst="rect">
            <a:avLst/>
          </a:prstGeom>
          <a:noFill/>
        </p:spPr>
        <p:txBody>
          <a:bodyPr wrap="none" rtlCol="0">
            <a:spAutoFit/>
          </a:bodyPr>
          <a:lstStyle/>
          <a:p>
            <a:r>
              <a:rPr lang="en-US" sz="1013" b="1" dirty="0">
                <a:latin typeface="Helvetica" pitchFamily="2" charset="0"/>
              </a:rPr>
              <a:t>aged</a:t>
            </a:r>
          </a:p>
        </p:txBody>
      </p:sp>
      <p:pic>
        <p:nvPicPr>
          <p:cNvPr id="1030" name="Picture 6" descr="Related image">
            <a:extLst>
              <a:ext uri="{FF2B5EF4-FFF2-40B4-BE49-F238E27FC236}">
                <a16:creationId xmlns:a16="http://schemas.microsoft.com/office/drawing/2014/main" id="{550DBED3-7714-DF46-964C-05E0EF54A2E3}"/>
              </a:ext>
            </a:extLst>
          </p:cNvPr>
          <p:cNvPicPr>
            <a:picLocks noChangeAspect="1" noChangeArrowheads="1"/>
          </p:cNvPicPr>
          <p:nvPr/>
        </p:nvPicPr>
        <p:blipFill rotWithShape="1">
          <a:blip r:embed="rId6" cstate="screen">
            <a:extLst>
              <a:ext uri="{28A0092B-C50C-407E-A947-70E740481C1C}">
                <a14:useLocalDpi xmlns:a14="http://schemas.microsoft.com/office/drawing/2010/main"/>
              </a:ext>
            </a:extLst>
          </a:blip>
          <a:srcRect/>
          <a:stretch/>
        </p:blipFill>
        <p:spPr bwMode="auto">
          <a:xfrm rot="3803612" flipH="1">
            <a:off x="3751108" y="2570285"/>
            <a:ext cx="337364" cy="647126"/>
          </a:xfrm>
          <a:prstGeom prst="rect">
            <a:avLst/>
          </a:prstGeom>
          <a:noFill/>
          <a:extLst>
            <a:ext uri="{909E8E84-426E-40DD-AFC4-6F175D3DCCD1}">
              <a14:hiddenFill xmlns:a14="http://schemas.microsoft.com/office/drawing/2010/main">
                <a:solidFill>
                  <a:srgbClr val="FFFFFF"/>
                </a:solidFill>
              </a14:hiddenFill>
            </a:ext>
          </a:extLst>
        </p:spPr>
      </p:pic>
      <p:sp>
        <p:nvSpPr>
          <p:cNvPr id="88" name="5-point Star 87">
            <a:extLst>
              <a:ext uri="{FF2B5EF4-FFF2-40B4-BE49-F238E27FC236}">
                <a16:creationId xmlns:a16="http://schemas.microsoft.com/office/drawing/2014/main" id="{DAA7C425-BC78-984F-8463-5376D8FE83B4}"/>
              </a:ext>
            </a:extLst>
          </p:cNvPr>
          <p:cNvSpPr/>
          <p:nvPr/>
        </p:nvSpPr>
        <p:spPr>
          <a:xfrm>
            <a:off x="3875280" y="2897466"/>
            <a:ext cx="137291" cy="115005"/>
          </a:xfrm>
          <a:prstGeom prst="star5">
            <a:avLst/>
          </a:prstGeom>
          <a:solidFill>
            <a:srgbClr val="FF0000"/>
          </a:solidFill>
          <a:ln w="127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solidFill>
                <a:schemeClr val="tx1"/>
              </a:solidFill>
              <a:latin typeface="Helvetica" pitchFamily="2" charset="0"/>
            </a:endParaRPr>
          </a:p>
        </p:txBody>
      </p:sp>
      <p:sp>
        <p:nvSpPr>
          <p:cNvPr id="2" name="Rectangle 1">
            <a:extLst>
              <a:ext uri="{FF2B5EF4-FFF2-40B4-BE49-F238E27FC236}">
                <a16:creationId xmlns:a16="http://schemas.microsoft.com/office/drawing/2014/main" id="{E5DE2F53-169D-6E49-816B-7D895CCF7106}"/>
              </a:ext>
            </a:extLst>
          </p:cNvPr>
          <p:cNvSpPr/>
          <p:nvPr/>
        </p:nvSpPr>
        <p:spPr>
          <a:xfrm>
            <a:off x="1332237" y="5477327"/>
            <a:ext cx="6479528" cy="646331"/>
          </a:xfrm>
          <a:prstGeom prst="rect">
            <a:avLst/>
          </a:prstGeom>
        </p:spPr>
        <p:txBody>
          <a:bodyPr wrap="square">
            <a:spAutoFit/>
          </a:bodyPr>
          <a:lstStyle/>
          <a:p>
            <a:r>
              <a:rPr lang="en-AU" b="1" dirty="0">
                <a:latin typeface="Helvetica" pitchFamily="2" charset="0"/>
              </a:rPr>
              <a:t>Our approach is to model the human </a:t>
            </a:r>
            <a:r>
              <a:rPr lang="en-AU" b="1" dirty="0" err="1">
                <a:latin typeface="Helvetica" pitchFamily="2" charset="0"/>
              </a:rPr>
              <a:t>fAD</a:t>
            </a:r>
            <a:r>
              <a:rPr lang="en-AU" b="1" dirty="0">
                <a:latin typeface="Helvetica" pitchFamily="2" charset="0"/>
              </a:rPr>
              <a:t> genetic state as closely as possible</a:t>
            </a:r>
            <a:endParaRPr lang="en-US" b="1" dirty="0">
              <a:latin typeface="Helvetica" pitchFamily="2" charset="0"/>
            </a:endParaRPr>
          </a:p>
        </p:txBody>
      </p:sp>
      <p:sp>
        <p:nvSpPr>
          <p:cNvPr id="55" name="TextBox 62">
            <a:extLst>
              <a:ext uri="{FF2B5EF4-FFF2-40B4-BE49-F238E27FC236}">
                <a16:creationId xmlns:a16="http://schemas.microsoft.com/office/drawing/2014/main" id="{5CD105F7-625D-4743-99ED-F837E6547154}"/>
              </a:ext>
            </a:extLst>
          </p:cNvPr>
          <p:cNvSpPr txBox="1">
            <a:spLocks noChangeArrowheads="1"/>
          </p:cNvSpPr>
          <p:nvPr/>
        </p:nvSpPr>
        <p:spPr bwMode="auto">
          <a:xfrm>
            <a:off x="1516230" y="5178941"/>
            <a:ext cx="756951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5pPr>
            <a:lvl6pPr marL="2514600" indent="-228600" defTabSz="4572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6pPr>
            <a:lvl7pPr marL="2971800" indent="-228600" defTabSz="4572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7pPr>
            <a:lvl8pPr marL="3429000" indent="-228600" defTabSz="4572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8pPr>
            <a:lvl9pPr marL="3886200" indent="-228600" defTabSz="4572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9pPr>
          </a:lstStyle>
          <a:p>
            <a:pPr>
              <a:lnSpc>
                <a:spcPct val="100000"/>
              </a:lnSpc>
              <a:spcBef>
                <a:spcPct val="0"/>
              </a:spcBef>
              <a:buFontTx/>
              <a:buNone/>
            </a:pPr>
            <a:r>
              <a:rPr lang="en-AU" altLang="en-US" sz="1800" b="1" dirty="0">
                <a:latin typeface="Helvetica" pitchFamily="2" charset="0"/>
                <a:ea typeface="Century Gothic" panose="020B0502020202020204" pitchFamily="34" charset="0"/>
                <a:cs typeface="Century Gothic" panose="020B0502020202020204" pitchFamily="34" charset="0"/>
              </a:rPr>
              <a:t>*</a:t>
            </a:r>
            <a:r>
              <a:rPr lang="en-AU" altLang="en-US" sz="1100" b="1" dirty="0">
                <a:latin typeface="Helvetica" pitchFamily="2" charset="0"/>
                <a:ea typeface="Century Gothic" panose="020B0502020202020204" pitchFamily="34" charset="0"/>
                <a:cs typeface="Century Gothic" panose="020B0502020202020204" pitchFamily="34" charset="0"/>
              </a:rPr>
              <a:t>We analyse siblings from the same tank to minimise genetic and environmental variation</a:t>
            </a:r>
            <a:r>
              <a:rPr lang="en-AU" altLang="en-US" sz="1800" b="1" dirty="0">
                <a:latin typeface="Helvetica" pitchFamily="2" charset="0"/>
                <a:ea typeface="Century Gothic" panose="020B0502020202020204" pitchFamily="34" charset="0"/>
                <a:cs typeface="Century Gothic" panose="020B0502020202020204" pitchFamily="34" charset="0"/>
              </a:rPr>
              <a:t>*</a:t>
            </a:r>
          </a:p>
        </p:txBody>
      </p:sp>
      <p:sp>
        <p:nvSpPr>
          <p:cNvPr id="3" name="Rectangle: Rounded Corners 2">
            <a:extLst>
              <a:ext uri="{FF2B5EF4-FFF2-40B4-BE49-F238E27FC236}">
                <a16:creationId xmlns:a16="http://schemas.microsoft.com/office/drawing/2014/main" id="{3476F6EF-E925-4C65-AA04-B58501E49320}"/>
              </a:ext>
            </a:extLst>
          </p:cNvPr>
          <p:cNvSpPr/>
          <p:nvPr/>
        </p:nvSpPr>
        <p:spPr bwMode="auto">
          <a:xfrm>
            <a:off x="5076056" y="3012471"/>
            <a:ext cx="2868840" cy="1115229"/>
          </a:xfrm>
          <a:prstGeom prst="roundRect">
            <a:avLst/>
          </a:prstGeom>
          <a:solidFill>
            <a:srgbClr val="FFFD3D">
              <a:alpha val="32941"/>
            </a:srgbClr>
          </a:solidFill>
          <a:ln w="9525" cap="flat" cmpd="sng" algn="ctr">
            <a:solidFill>
              <a:srgbClr val="FFFF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AU" sz="1800" b="0" i="0" u="none" strike="noStrike" cap="none" normalizeH="0" baseline="0">
              <a:ln>
                <a:noFill/>
              </a:ln>
              <a:solidFill>
                <a:schemeClr val="tx1"/>
              </a:solidFill>
              <a:effectLst/>
              <a:latin typeface="Arial" charset="0"/>
            </a:endParaRPr>
          </a:p>
        </p:txBody>
      </p:sp>
      <p:sp>
        <p:nvSpPr>
          <p:cNvPr id="5" name="Title 4">
            <a:extLst>
              <a:ext uri="{FF2B5EF4-FFF2-40B4-BE49-F238E27FC236}">
                <a16:creationId xmlns:a16="http://schemas.microsoft.com/office/drawing/2014/main" id="{C0ED3990-799C-4ED7-A28E-1D71EA48B0A4}"/>
              </a:ext>
            </a:extLst>
          </p:cNvPr>
          <p:cNvSpPr>
            <a:spLocks noGrp="1"/>
          </p:cNvSpPr>
          <p:nvPr>
            <p:ph type="title"/>
          </p:nvPr>
        </p:nvSpPr>
        <p:spPr/>
        <p:txBody>
          <a:bodyPr/>
          <a:lstStyle/>
          <a:p>
            <a:r>
              <a:rPr lang="en-AU" dirty="0"/>
              <a:t>Metabolomics analysis</a:t>
            </a:r>
          </a:p>
        </p:txBody>
      </p:sp>
    </p:spTree>
    <p:extLst>
      <p:ext uri="{BB962C8B-B14F-4D97-AF65-F5344CB8AC3E}">
        <p14:creationId xmlns:p14="http://schemas.microsoft.com/office/powerpoint/2010/main" val="1494027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theme/theme1.xml><?xml version="1.0" encoding="utf-8"?>
<a:theme xmlns:a="http://schemas.openxmlformats.org/drawingml/2006/main" name="MA">
  <a:themeElements>
    <a:clrScheme name="">
      <a:dk1>
        <a:srgbClr val="000000"/>
      </a:dk1>
      <a:lt1>
        <a:srgbClr val="FFFFFF"/>
      </a:lt1>
      <a:dk2>
        <a:srgbClr val="000000"/>
      </a:dk2>
      <a:lt2>
        <a:srgbClr val="990000"/>
      </a:lt2>
      <a:accent1>
        <a:srgbClr val="9D0B0E"/>
      </a:accent1>
      <a:accent2>
        <a:srgbClr val="1E339E"/>
      </a:accent2>
      <a:accent3>
        <a:srgbClr val="FFFFFF"/>
      </a:accent3>
      <a:accent4>
        <a:srgbClr val="000000"/>
      </a:accent4>
      <a:accent5>
        <a:srgbClr val="CCAAAA"/>
      </a:accent5>
      <a:accent6>
        <a:srgbClr val="1A2D8F"/>
      </a:accent6>
      <a:hlink>
        <a:srgbClr val="990000"/>
      </a:hlink>
      <a:folHlink>
        <a:srgbClr val="8F240F"/>
      </a:folHlink>
    </a:clrScheme>
    <a:fontScheme name="MA">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charset="0"/>
          </a:defRPr>
        </a:defPPr>
      </a:lstStyle>
    </a:lnDef>
  </a:objectDefaults>
  <a:extraClrSchemeLst>
    <a:extraClrScheme>
      <a:clrScheme name="MA 1">
        <a:dk1>
          <a:srgbClr val="0066FF"/>
        </a:dk1>
        <a:lt1>
          <a:srgbClr val="FFFFFF"/>
        </a:lt1>
        <a:dk2>
          <a:srgbClr val="000066"/>
        </a:dk2>
        <a:lt2>
          <a:srgbClr val="FFFFFF"/>
        </a:lt2>
        <a:accent1>
          <a:srgbClr val="6699FF"/>
        </a:accent1>
        <a:accent2>
          <a:srgbClr val="3333FF"/>
        </a:accent2>
        <a:accent3>
          <a:srgbClr val="AAAAB8"/>
        </a:accent3>
        <a:accent4>
          <a:srgbClr val="DADADA"/>
        </a:accent4>
        <a:accent5>
          <a:srgbClr val="B8CAFF"/>
        </a:accent5>
        <a:accent6>
          <a:srgbClr val="2D2DE7"/>
        </a:accent6>
        <a:hlink>
          <a:srgbClr val="FFCC00"/>
        </a:hlink>
        <a:folHlink>
          <a:srgbClr val="0000CC"/>
        </a:folHlink>
      </a:clrScheme>
      <a:clrMap bg1="dk2" tx1="lt1" bg2="dk1" tx2="lt2" accent1="accent1" accent2="accent2" accent3="accent3" accent4="accent4" accent5="accent5" accent6="accent6" hlink="hlink" folHlink="folHlink"/>
    </a:extraClrScheme>
    <a:extraClrScheme>
      <a:clrScheme name="MA 2">
        <a:dk1>
          <a:srgbClr val="009999"/>
        </a:dk1>
        <a:lt1>
          <a:srgbClr val="FFFFFF"/>
        </a:lt1>
        <a:dk2>
          <a:srgbClr val="334B49"/>
        </a:dk2>
        <a:lt2>
          <a:srgbClr val="FFFFFF"/>
        </a:lt2>
        <a:accent1>
          <a:srgbClr val="33CCCC"/>
        </a:accent1>
        <a:accent2>
          <a:srgbClr val="008080"/>
        </a:accent2>
        <a:accent3>
          <a:srgbClr val="ADB1B1"/>
        </a:accent3>
        <a:accent4>
          <a:srgbClr val="DADADA"/>
        </a:accent4>
        <a:accent5>
          <a:srgbClr val="ADE2E2"/>
        </a:accent5>
        <a:accent6>
          <a:srgbClr val="007373"/>
        </a:accent6>
        <a:hlink>
          <a:srgbClr val="FFCC00"/>
        </a:hlink>
        <a:folHlink>
          <a:srgbClr val="006666"/>
        </a:folHlink>
      </a:clrScheme>
      <a:clrMap bg1="dk2" tx1="lt1" bg2="dk1" tx2="lt2" accent1="accent1" accent2="accent2" accent3="accent3" accent4="accent4" accent5="accent5" accent6="accent6" hlink="hlink" folHlink="folHlink"/>
    </a:extraClrScheme>
    <a:extraClrScheme>
      <a:clrScheme name="MA 3">
        <a:dk1>
          <a:srgbClr val="006699"/>
        </a:dk1>
        <a:lt1>
          <a:srgbClr val="FFFFFF"/>
        </a:lt1>
        <a:dk2>
          <a:srgbClr val="333399"/>
        </a:dk2>
        <a:lt2>
          <a:srgbClr val="FFFFFF"/>
        </a:lt2>
        <a:accent1>
          <a:srgbClr val="0099CC"/>
        </a:accent1>
        <a:accent2>
          <a:srgbClr val="0386AF"/>
        </a:accent2>
        <a:accent3>
          <a:srgbClr val="ADADCA"/>
        </a:accent3>
        <a:accent4>
          <a:srgbClr val="DADADA"/>
        </a:accent4>
        <a:accent5>
          <a:srgbClr val="AACAE2"/>
        </a:accent5>
        <a:accent6>
          <a:srgbClr val="02799E"/>
        </a:accent6>
        <a:hlink>
          <a:srgbClr val="FFCC00"/>
        </a:hlink>
        <a:folHlink>
          <a:srgbClr val="6699FF"/>
        </a:folHlink>
      </a:clrScheme>
      <a:clrMap bg1="dk2" tx1="lt1" bg2="dk1" tx2="lt2" accent1="accent1" accent2="accent2" accent3="accent3" accent4="accent4" accent5="accent5" accent6="accent6" hlink="hlink" folHlink="folHlink"/>
    </a:extraClrScheme>
    <a:extraClrScheme>
      <a:clrScheme name="MA 4">
        <a:dk1>
          <a:srgbClr val="008080"/>
        </a:dk1>
        <a:lt1>
          <a:srgbClr val="FFFFFF"/>
        </a:lt1>
        <a:dk2>
          <a:srgbClr val="2F978D"/>
        </a:dk2>
        <a:lt2>
          <a:srgbClr val="FFFFFF"/>
        </a:lt2>
        <a:accent1>
          <a:srgbClr val="0099FF"/>
        </a:accent1>
        <a:accent2>
          <a:srgbClr val="009999"/>
        </a:accent2>
        <a:accent3>
          <a:srgbClr val="ADC9C5"/>
        </a:accent3>
        <a:accent4>
          <a:srgbClr val="DADADA"/>
        </a:accent4>
        <a:accent5>
          <a:srgbClr val="AACAFF"/>
        </a:accent5>
        <a:accent6>
          <a:srgbClr val="008A8A"/>
        </a:accent6>
        <a:hlink>
          <a:srgbClr val="FFFFCC"/>
        </a:hlink>
        <a:folHlink>
          <a:srgbClr val="70CAC6"/>
        </a:folHlink>
      </a:clrScheme>
      <a:clrMap bg1="dk2" tx1="lt1" bg2="dk1" tx2="lt2" accent1="accent1" accent2="accent2" accent3="accent3" accent4="accent4" accent5="accent5" accent6="accent6" hlink="hlink" folHlink="folHlink"/>
    </a:extraClrScheme>
    <a:extraClrScheme>
      <a:clrScheme name="MA 5">
        <a:dk1>
          <a:srgbClr val="822504"/>
        </a:dk1>
        <a:lt1>
          <a:srgbClr val="FFFFFF"/>
        </a:lt1>
        <a:dk2>
          <a:srgbClr val="330000"/>
        </a:dk2>
        <a:lt2>
          <a:srgbClr val="FFFFFF"/>
        </a:lt2>
        <a:accent1>
          <a:srgbClr val="FF9900"/>
        </a:accent1>
        <a:accent2>
          <a:srgbClr val="9E2A06"/>
        </a:accent2>
        <a:accent3>
          <a:srgbClr val="ADAAAA"/>
        </a:accent3>
        <a:accent4>
          <a:srgbClr val="DADADA"/>
        </a:accent4>
        <a:accent5>
          <a:srgbClr val="FFCAAA"/>
        </a:accent5>
        <a:accent6>
          <a:srgbClr val="8F2505"/>
        </a:accent6>
        <a:hlink>
          <a:srgbClr val="FF3300"/>
        </a:hlink>
        <a:folHlink>
          <a:srgbClr val="7C0704"/>
        </a:folHlink>
      </a:clrScheme>
      <a:clrMap bg1="dk2" tx1="lt1" bg2="dk1" tx2="lt2" accent1="accent1" accent2="accent2" accent3="accent3" accent4="accent4" accent5="accent5" accent6="accent6" hlink="hlink" folHlink="folHlink"/>
    </a:extraClrScheme>
    <a:extraClrScheme>
      <a:clrScheme name="MA 6">
        <a:dk1>
          <a:srgbClr val="336600"/>
        </a:dk1>
        <a:lt1>
          <a:srgbClr val="FFFFFF"/>
        </a:lt1>
        <a:dk2>
          <a:srgbClr val="4A7911"/>
        </a:dk2>
        <a:lt2>
          <a:srgbClr val="FFFFFF"/>
        </a:lt2>
        <a:accent1>
          <a:srgbClr val="666633"/>
        </a:accent1>
        <a:accent2>
          <a:srgbClr val="669900"/>
        </a:accent2>
        <a:accent3>
          <a:srgbClr val="B1BEAA"/>
        </a:accent3>
        <a:accent4>
          <a:srgbClr val="DADADA"/>
        </a:accent4>
        <a:accent5>
          <a:srgbClr val="B8B8AD"/>
        </a:accent5>
        <a:accent6>
          <a:srgbClr val="5C8A00"/>
        </a:accent6>
        <a:hlink>
          <a:srgbClr val="FFCC00"/>
        </a:hlink>
        <a:folHlink>
          <a:srgbClr val="99CC00"/>
        </a:folHlink>
      </a:clrScheme>
      <a:clrMap bg1="dk2" tx1="lt1" bg2="dk1" tx2="lt2" accent1="accent1" accent2="accent2" accent3="accent3" accent4="accent4" accent5="accent5" accent6="accent6" hlink="hlink" folHlink="folHlink"/>
    </a:extraClrScheme>
    <a:extraClrScheme>
      <a:clrScheme name="MA 7">
        <a:dk1>
          <a:srgbClr val="000000"/>
        </a:dk1>
        <a:lt1>
          <a:srgbClr val="FFFFFF"/>
        </a:lt1>
        <a:dk2>
          <a:srgbClr val="000000"/>
        </a:dk2>
        <a:lt2>
          <a:srgbClr val="CC3300"/>
        </a:lt2>
        <a:accent1>
          <a:srgbClr val="FFCC00"/>
        </a:accent1>
        <a:accent2>
          <a:srgbClr val="CC6600"/>
        </a:accent2>
        <a:accent3>
          <a:srgbClr val="FFFFFF"/>
        </a:accent3>
        <a:accent4>
          <a:srgbClr val="000000"/>
        </a:accent4>
        <a:accent5>
          <a:srgbClr val="FFE2AA"/>
        </a:accent5>
        <a:accent6>
          <a:srgbClr val="B95C00"/>
        </a:accent6>
        <a:hlink>
          <a:srgbClr val="663300"/>
        </a:hlink>
        <a:folHlink>
          <a:srgbClr val="CC9900"/>
        </a:folHlink>
      </a:clrScheme>
      <a:clrMap bg1="lt1" tx1="dk1" bg2="lt2" tx2="dk2" accent1="accent1" accent2="accent2" accent3="accent3" accent4="accent4" accent5="accent5" accent6="accent6" hlink="hlink" folHlink="folHlink"/>
    </a:extraClrScheme>
    <a:extraClrScheme>
      <a:clrScheme name="MA 8">
        <a:dk1>
          <a:srgbClr val="003300"/>
        </a:dk1>
        <a:lt1>
          <a:srgbClr val="FFFFFF"/>
        </a:lt1>
        <a:dk2>
          <a:srgbClr val="000000"/>
        </a:dk2>
        <a:lt2>
          <a:srgbClr val="336600"/>
        </a:lt2>
        <a:accent1>
          <a:srgbClr val="CCCC00"/>
        </a:accent1>
        <a:accent2>
          <a:srgbClr val="669900"/>
        </a:accent2>
        <a:accent3>
          <a:srgbClr val="FFFFFF"/>
        </a:accent3>
        <a:accent4>
          <a:srgbClr val="002A00"/>
        </a:accent4>
        <a:accent5>
          <a:srgbClr val="E2E2AA"/>
        </a:accent5>
        <a:accent6>
          <a:srgbClr val="5C8A00"/>
        </a:accent6>
        <a:hlink>
          <a:srgbClr val="333300"/>
        </a:hlink>
        <a:folHlink>
          <a:srgbClr val="99CC00"/>
        </a:folHlink>
      </a:clrScheme>
      <a:clrMap bg1="lt1" tx1="dk1" bg2="lt2" tx2="dk2" accent1="accent1" accent2="accent2" accent3="accent3" accent4="accent4" accent5="accent5" accent6="accent6" hlink="hlink" folHlink="folHlink"/>
    </a:extraClrScheme>
    <a:extraClrScheme>
      <a:clrScheme name="MA 9">
        <a:dk1>
          <a:srgbClr val="000000"/>
        </a:dk1>
        <a:lt1>
          <a:srgbClr val="FFFFFF"/>
        </a:lt1>
        <a:dk2>
          <a:srgbClr val="000000"/>
        </a:dk2>
        <a:lt2>
          <a:srgbClr val="440044"/>
        </a:lt2>
        <a:accent1>
          <a:srgbClr val="FFCCCC"/>
        </a:accent1>
        <a:accent2>
          <a:srgbClr val="790571"/>
        </a:accent2>
        <a:accent3>
          <a:srgbClr val="FFFFFF"/>
        </a:accent3>
        <a:accent4>
          <a:srgbClr val="000000"/>
        </a:accent4>
        <a:accent5>
          <a:srgbClr val="FFE2E2"/>
        </a:accent5>
        <a:accent6>
          <a:srgbClr val="6D0466"/>
        </a:accent6>
        <a:hlink>
          <a:srgbClr val="993366"/>
        </a:hlink>
        <a:folHlink>
          <a:srgbClr val="9F839F"/>
        </a:folHlink>
      </a:clrScheme>
      <a:clrMap bg1="lt1" tx1="dk1" bg2="lt2" tx2="dk2" accent1="accent1" accent2="accent2" accent3="accent3" accent4="accent4" accent5="accent5" accent6="accent6" hlink="hlink" folHlink="folHlink"/>
    </a:extraClrScheme>
    <a:extraClrScheme>
      <a:clrScheme name="MA 10">
        <a:dk1>
          <a:srgbClr val="000000"/>
        </a:dk1>
        <a:lt1>
          <a:srgbClr val="FFFFFF"/>
        </a:lt1>
        <a:dk2>
          <a:srgbClr val="000000"/>
        </a:dk2>
        <a:lt2>
          <a:srgbClr val="FF9900"/>
        </a:lt2>
        <a:accent1>
          <a:srgbClr val="FFCC99"/>
        </a:accent1>
        <a:accent2>
          <a:srgbClr val="FBA313"/>
        </a:accent2>
        <a:accent3>
          <a:srgbClr val="FFFFFF"/>
        </a:accent3>
        <a:accent4>
          <a:srgbClr val="000000"/>
        </a:accent4>
        <a:accent5>
          <a:srgbClr val="FFE2CA"/>
        </a:accent5>
        <a:accent6>
          <a:srgbClr val="E39310"/>
        </a:accent6>
        <a:hlink>
          <a:srgbClr val="CC3300"/>
        </a:hlink>
        <a:folHlink>
          <a:srgbClr val="FCC66E"/>
        </a:folHlink>
      </a:clrScheme>
      <a:clrMap bg1="lt1" tx1="dk1" bg2="lt2" tx2="dk2" accent1="accent1" accent2="accent2" accent3="accent3" accent4="accent4" accent5="accent5" accent6="accent6" hlink="hlink" folHlink="folHlink"/>
    </a:extraClrScheme>
    <a:extraClrScheme>
      <a:clrScheme name="MA 11">
        <a:dk1>
          <a:srgbClr val="000000"/>
        </a:dk1>
        <a:lt1>
          <a:srgbClr val="FFFFFF"/>
        </a:lt1>
        <a:dk2>
          <a:srgbClr val="000000"/>
        </a:dk2>
        <a:lt2>
          <a:srgbClr val="779F92"/>
        </a:lt2>
        <a:accent1>
          <a:srgbClr val="33CCCC"/>
        </a:accent1>
        <a:accent2>
          <a:srgbClr val="9DC2D7"/>
        </a:accent2>
        <a:accent3>
          <a:srgbClr val="FFFFFF"/>
        </a:accent3>
        <a:accent4>
          <a:srgbClr val="000000"/>
        </a:accent4>
        <a:accent5>
          <a:srgbClr val="ADE2E2"/>
        </a:accent5>
        <a:accent6>
          <a:srgbClr val="8EB0C3"/>
        </a:accent6>
        <a:hlink>
          <a:srgbClr val="006666"/>
        </a:hlink>
        <a:folHlink>
          <a:srgbClr val="CCCCFF"/>
        </a:folHlink>
      </a:clrScheme>
      <a:clrMap bg1="lt1" tx1="dk1" bg2="lt2" tx2="dk2" accent1="accent1" accent2="accent2" accent3="accent3" accent4="accent4" accent5="accent5" accent6="accent6" hlink="hlink" folHlink="folHlink"/>
    </a:extraClrScheme>
    <a:extraClrScheme>
      <a:clrScheme name="MA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clrMap bg1="lt1" tx1="dk1" bg2="lt2" tx2="dk2" accent1="accent1" accent2="accent2" accent3="accent3" accent4="accent4" accent5="accent5" accent6="accent6" hlink="hlink" folHlink="folHlink"/>
    </a:extraClrScheme>
    <a:extraClrScheme>
      <a:clrScheme name="MA 13">
        <a:dk1>
          <a:srgbClr val="000000"/>
        </a:dk1>
        <a:lt1>
          <a:srgbClr val="FFFFFF"/>
        </a:lt1>
        <a:dk2>
          <a:srgbClr val="000000"/>
        </a:dk2>
        <a:lt2>
          <a:srgbClr val="FF9900"/>
        </a:lt2>
        <a:accent1>
          <a:srgbClr val="FFCC99"/>
        </a:accent1>
        <a:accent2>
          <a:srgbClr val="FBA313"/>
        </a:accent2>
        <a:accent3>
          <a:srgbClr val="FFFFFF"/>
        </a:accent3>
        <a:accent4>
          <a:srgbClr val="000000"/>
        </a:accent4>
        <a:accent5>
          <a:srgbClr val="FFE2CA"/>
        </a:accent5>
        <a:accent6>
          <a:srgbClr val="E39310"/>
        </a:accent6>
        <a:hlink>
          <a:srgbClr val="990000"/>
        </a:hlink>
        <a:folHlink>
          <a:srgbClr val="FCC66E"/>
        </a:folHlink>
      </a:clrScheme>
      <a:clrMap bg1="lt1" tx1="dk1" bg2="lt2" tx2="dk2" accent1="accent1" accent2="accent2" accent3="accent3" accent4="accent4" accent5="accent5" accent6="accent6" hlink="hlink" folHlink="folHlink"/>
    </a:extraClrScheme>
    <a:extraClrScheme>
      <a:clrScheme name="MA 14">
        <a:dk1>
          <a:srgbClr val="000000"/>
        </a:dk1>
        <a:lt1>
          <a:srgbClr val="FFFFFF"/>
        </a:lt1>
        <a:dk2>
          <a:srgbClr val="000000"/>
        </a:dk2>
        <a:lt2>
          <a:srgbClr val="CC3300"/>
        </a:lt2>
        <a:accent1>
          <a:srgbClr val="CC0000"/>
        </a:accent1>
        <a:accent2>
          <a:srgbClr val="FBA313"/>
        </a:accent2>
        <a:accent3>
          <a:srgbClr val="FFFFFF"/>
        </a:accent3>
        <a:accent4>
          <a:srgbClr val="000000"/>
        </a:accent4>
        <a:accent5>
          <a:srgbClr val="E2AAAA"/>
        </a:accent5>
        <a:accent6>
          <a:srgbClr val="E39310"/>
        </a:accent6>
        <a:hlink>
          <a:srgbClr val="990000"/>
        </a:hlink>
        <a:folHlink>
          <a:srgbClr val="FCC66E"/>
        </a:folHlink>
      </a:clrScheme>
      <a:clrMap bg1="lt1" tx1="dk1" bg2="lt2" tx2="dk2" accent1="accent1" accent2="accent2" accent3="accent3" accent4="accent4" accent5="accent5" accent6="accent6" hlink="hlink" folHlink="folHlink"/>
    </a:extraClrScheme>
    <a:extraClrScheme>
      <a:clrScheme name="MA 15">
        <a:dk1>
          <a:srgbClr val="000000"/>
        </a:dk1>
        <a:lt1>
          <a:srgbClr val="FFFFFF"/>
        </a:lt1>
        <a:dk2>
          <a:srgbClr val="000000"/>
        </a:dk2>
        <a:lt2>
          <a:srgbClr val="CC3300"/>
        </a:lt2>
        <a:accent1>
          <a:srgbClr val="CC0000"/>
        </a:accent1>
        <a:accent2>
          <a:srgbClr val="FBA313"/>
        </a:accent2>
        <a:accent3>
          <a:srgbClr val="FFFFFF"/>
        </a:accent3>
        <a:accent4>
          <a:srgbClr val="000000"/>
        </a:accent4>
        <a:accent5>
          <a:srgbClr val="E2AAAA"/>
        </a:accent5>
        <a:accent6>
          <a:srgbClr val="E39310"/>
        </a:accent6>
        <a:hlink>
          <a:srgbClr val="990000"/>
        </a:hlink>
        <a:folHlink>
          <a:srgbClr val="CC3416"/>
        </a:folHlink>
      </a:clrScheme>
      <a:clrMap bg1="lt1" tx1="dk1" bg2="lt2" tx2="dk2" accent1="accent1" accent2="accent2" accent3="accent3" accent4="accent4" accent5="accent5" accent6="accent6" hlink="hlink" folHlink="folHlink"/>
    </a:extraClrScheme>
    <a:extraClrScheme>
      <a:clrScheme name="MA 16">
        <a:dk1>
          <a:srgbClr val="000000"/>
        </a:dk1>
        <a:lt1>
          <a:srgbClr val="FFFFFF"/>
        </a:lt1>
        <a:dk2>
          <a:srgbClr val="000000"/>
        </a:dk2>
        <a:lt2>
          <a:srgbClr val="CC3300"/>
        </a:lt2>
        <a:accent1>
          <a:srgbClr val="CC0000"/>
        </a:accent1>
        <a:accent2>
          <a:srgbClr val="C52E15"/>
        </a:accent2>
        <a:accent3>
          <a:srgbClr val="FFFFFF"/>
        </a:accent3>
        <a:accent4>
          <a:srgbClr val="000000"/>
        </a:accent4>
        <a:accent5>
          <a:srgbClr val="E2AAAA"/>
        </a:accent5>
        <a:accent6>
          <a:srgbClr val="B22912"/>
        </a:accent6>
        <a:hlink>
          <a:srgbClr val="990000"/>
        </a:hlink>
        <a:folHlink>
          <a:srgbClr val="CC3416"/>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7728</TotalTime>
  <Words>1879</Words>
  <Application>Microsoft Office PowerPoint</Application>
  <PresentationFormat>On-screen Show (4:3)</PresentationFormat>
  <Paragraphs>402</Paragraphs>
  <Slides>18</Slides>
  <Notes>12</Notes>
  <HiddenSlides>1</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18</vt:i4>
      </vt:variant>
    </vt:vector>
  </HeadingPairs>
  <TitlesOfParts>
    <vt:vector size="25" baseType="lpstr">
      <vt:lpstr>Arial</vt:lpstr>
      <vt:lpstr>Arial Black</vt:lpstr>
      <vt:lpstr>Calibri</vt:lpstr>
      <vt:lpstr>Helvetica</vt:lpstr>
      <vt:lpstr>Times New Roman</vt:lpstr>
      <vt:lpstr>Wingdings</vt:lpstr>
      <vt:lpstr>MA</vt:lpstr>
      <vt:lpstr>Brain metabolome analysis of a familial Alzheimers disease-like mutation in the zebrafish presenilin 1 gene.</vt:lpstr>
      <vt:lpstr>Introduction</vt:lpstr>
      <vt:lpstr>Current definition of Alzheimer’s disease (AD)</vt:lpstr>
      <vt:lpstr>Why Zebrafish?</vt:lpstr>
      <vt:lpstr>Zebrafish models of fAD mutations </vt:lpstr>
      <vt:lpstr>Transcriptomics analysis</vt:lpstr>
      <vt:lpstr>PowerPoint Presentation</vt:lpstr>
      <vt:lpstr>Why Metabolomics?</vt:lpstr>
      <vt:lpstr>Metabolomics analysis</vt:lpstr>
      <vt:lpstr>Study Details</vt:lpstr>
      <vt:lpstr>Data Diagnostics: Full analysis (549 metabolites)</vt:lpstr>
      <vt:lpstr>Statistical Analysis All data: Median normalised + Log transformed </vt:lpstr>
      <vt:lpstr>Heatmap  Top 50 ANOVA/T-test: Median normalised + Log transformed </vt:lpstr>
      <vt:lpstr>Top 15 metabolites, ranked by p-value.</vt:lpstr>
      <vt:lpstr>Boxplots</vt:lpstr>
      <vt:lpstr>Glutamine</vt:lpstr>
      <vt:lpstr>Pathway enrichment</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title>
  <dc:creator>[Brunda</dc:creator>
  <cp:lastModifiedBy>[Brunda</cp:lastModifiedBy>
  <cp:revision>24</cp:revision>
  <dcterms:created xsi:type="dcterms:W3CDTF">2020-04-29T04:55:35Z</dcterms:created>
  <dcterms:modified xsi:type="dcterms:W3CDTF">2020-05-04T13:44:29Z</dcterms:modified>
</cp:coreProperties>
</file>